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y="10287000" cx="18288000"/>
  <p:notesSz cx="7559675" cy="10691800"/>
  <p:embeddedFontLst>
    <p:embeddedFont>
      <p:font typeface="Arimo"/>
      <p:bold r:id="rId27"/>
      <p:boldItalic r:id="rId28"/>
    </p:embeddedFont>
    <p:embeddedFont>
      <p:font typeface="Anonymous Pro"/>
      <p:regular r:id="rId29"/>
      <p:bold r:id="rId30"/>
      <p:italic r:id="rId31"/>
      <p:boldItalic r:id="rId32"/>
    </p:embeddedFont>
    <p:embeddedFont>
      <p:font typeface="Poppins"/>
      <p:bold r:id="rId33"/>
      <p:boldItalic r:id="rId34"/>
    </p:embeddedFont>
    <p:embeddedFont>
      <p:font typeface="Arial Black"/>
      <p:regular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Arimo-boldItalic.fntdata"/><Relationship Id="rId27" Type="http://schemas.openxmlformats.org/officeDocument/2006/relationships/font" Target="fonts/Arimo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AnonymousPro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AnonymousPro-italic.fntdata"/><Relationship Id="rId30" Type="http://schemas.openxmlformats.org/officeDocument/2006/relationships/font" Target="fonts/AnonymousPro-bold.fntdata"/><Relationship Id="rId11" Type="http://schemas.openxmlformats.org/officeDocument/2006/relationships/slide" Target="slides/slide7.xml"/><Relationship Id="rId33" Type="http://schemas.openxmlformats.org/officeDocument/2006/relationships/font" Target="fonts/Poppins-bold.fntdata"/><Relationship Id="rId10" Type="http://schemas.openxmlformats.org/officeDocument/2006/relationships/slide" Target="slides/slide6.xml"/><Relationship Id="rId32" Type="http://schemas.openxmlformats.org/officeDocument/2006/relationships/font" Target="fonts/AnonymousPro-boldItalic.fntdata"/><Relationship Id="rId13" Type="http://schemas.openxmlformats.org/officeDocument/2006/relationships/slide" Target="slides/slide9.xml"/><Relationship Id="rId35" Type="http://schemas.openxmlformats.org/officeDocument/2006/relationships/font" Target="fonts/ArialBlack-regular.fntdata"/><Relationship Id="rId12" Type="http://schemas.openxmlformats.org/officeDocument/2006/relationships/slide" Target="slides/slide8.xml"/><Relationship Id="rId34" Type="http://schemas.openxmlformats.org/officeDocument/2006/relationships/font" Target="fonts/Poppins-bold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9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0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1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1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2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2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3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4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14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5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6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16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7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17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8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18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2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9d2e5dcdcf_0_15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g9d2e5dcdcf_0_15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9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19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0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20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3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9d2e5dcdcf_0_1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g9d2e5dcdcf_0_1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4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5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6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7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8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/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1"/>
          <p:cNvSpPr txBox="1"/>
          <p:nvPr>
            <p:ph idx="1" type="body"/>
          </p:nvPr>
        </p:nvSpPr>
        <p:spPr>
          <a:xfrm>
            <a:off x="914400" y="2406960"/>
            <a:ext cx="16458840" cy="2845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1"/>
          <p:cNvSpPr txBox="1"/>
          <p:nvPr>
            <p:ph idx="2" type="body"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/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2"/>
          <p:cNvSpPr txBox="1"/>
          <p:nvPr>
            <p:ph idx="1"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2"/>
          <p:cNvSpPr txBox="1"/>
          <p:nvPr>
            <p:ph idx="2"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2"/>
          <p:cNvSpPr txBox="1"/>
          <p:nvPr>
            <p:ph idx="3"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2"/>
          <p:cNvSpPr txBox="1"/>
          <p:nvPr>
            <p:ph idx="4"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/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" type="body"/>
          </p:nvPr>
        </p:nvSpPr>
        <p:spPr>
          <a:xfrm>
            <a:off x="914400" y="2406960"/>
            <a:ext cx="5299560" cy="2845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2" type="body"/>
          </p:nvPr>
        </p:nvSpPr>
        <p:spPr>
          <a:xfrm>
            <a:off x="6479280" y="2406960"/>
            <a:ext cx="5299560" cy="2845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3" type="body"/>
          </p:nvPr>
        </p:nvSpPr>
        <p:spPr>
          <a:xfrm>
            <a:off x="12044160" y="2406960"/>
            <a:ext cx="5299560" cy="2845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3"/>
          <p:cNvSpPr txBox="1"/>
          <p:nvPr>
            <p:ph idx="4" type="body"/>
          </p:nvPr>
        </p:nvSpPr>
        <p:spPr>
          <a:xfrm>
            <a:off x="914400" y="5523120"/>
            <a:ext cx="5299560" cy="2845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3"/>
          <p:cNvSpPr txBox="1"/>
          <p:nvPr>
            <p:ph idx="5" type="body"/>
          </p:nvPr>
        </p:nvSpPr>
        <p:spPr>
          <a:xfrm>
            <a:off x="6479280" y="5523120"/>
            <a:ext cx="5299560" cy="2845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3"/>
          <p:cNvSpPr txBox="1"/>
          <p:nvPr>
            <p:ph idx="6" type="body"/>
          </p:nvPr>
        </p:nvSpPr>
        <p:spPr>
          <a:xfrm>
            <a:off x="12044160" y="5523120"/>
            <a:ext cx="5299560" cy="2845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/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3"/>
          <p:cNvSpPr txBox="1"/>
          <p:nvPr>
            <p:ph idx="1" type="subTitle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"/>
          <p:cNvSpPr txBox="1"/>
          <p:nvPr>
            <p:ph idx="1"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5"/>
          <p:cNvSpPr txBox="1"/>
          <p:nvPr>
            <p:ph idx="1" type="body"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"/>
          <p:cNvSpPr txBox="1"/>
          <p:nvPr>
            <p:ph idx="2" type="body"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/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/>
          <p:nvPr>
            <p:ph idx="1" type="subTitle"/>
          </p:nvPr>
        </p:nvSpPr>
        <p:spPr>
          <a:xfrm>
            <a:off x="914400" y="410400"/>
            <a:ext cx="16458840" cy="7962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 txBox="1"/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8"/>
          <p:cNvSpPr txBox="1"/>
          <p:nvPr>
            <p:ph idx="1"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8"/>
          <p:cNvSpPr txBox="1"/>
          <p:nvPr>
            <p:ph idx="2" type="body"/>
          </p:nvPr>
        </p:nvSpPr>
        <p:spPr>
          <a:xfrm>
            <a:off x="9348120" y="2406960"/>
            <a:ext cx="8031600" cy="5965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8"/>
          <p:cNvSpPr txBox="1"/>
          <p:nvPr>
            <p:ph idx="3" type="body"/>
          </p:nvPr>
        </p:nvSpPr>
        <p:spPr>
          <a:xfrm>
            <a:off x="914400" y="5523120"/>
            <a:ext cx="8031600" cy="2845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/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9"/>
          <p:cNvSpPr txBox="1"/>
          <p:nvPr>
            <p:ph idx="1" type="body"/>
          </p:nvPr>
        </p:nvSpPr>
        <p:spPr>
          <a:xfrm>
            <a:off x="914400" y="2406960"/>
            <a:ext cx="8031600" cy="5965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9"/>
          <p:cNvSpPr txBox="1"/>
          <p:nvPr>
            <p:ph idx="2"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9"/>
          <p:cNvSpPr txBox="1"/>
          <p:nvPr>
            <p:ph idx="3" type="body"/>
          </p:nvPr>
        </p:nvSpPr>
        <p:spPr>
          <a:xfrm>
            <a:off x="9348120" y="5523120"/>
            <a:ext cx="8031600" cy="2845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/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0"/>
          <p:cNvSpPr txBox="1"/>
          <p:nvPr>
            <p:ph idx="1" type="body"/>
          </p:nvPr>
        </p:nvSpPr>
        <p:spPr>
          <a:xfrm>
            <a:off x="914400" y="2406960"/>
            <a:ext cx="8031600" cy="2845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0"/>
          <p:cNvSpPr txBox="1"/>
          <p:nvPr>
            <p:ph idx="2" type="body"/>
          </p:nvPr>
        </p:nvSpPr>
        <p:spPr>
          <a:xfrm>
            <a:off x="9348120" y="2406960"/>
            <a:ext cx="8031600" cy="2845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0"/>
          <p:cNvSpPr txBox="1"/>
          <p:nvPr>
            <p:ph idx="3" type="body"/>
          </p:nvPr>
        </p:nvSpPr>
        <p:spPr>
          <a:xfrm>
            <a:off x="914400" y="5523120"/>
            <a:ext cx="16458840" cy="2845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0" type="dt"/>
          </p:nvPr>
        </p:nvSpPr>
        <p:spPr>
          <a:xfrm>
            <a:off x="457200" y="6356520"/>
            <a:ext cx="2133720" cy="365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p1"/>
          <p:cNvSpPr txBox="1"/>
          <p:nvPr>
            <p:ph idx="11" type="ftr"/>
          </p:nvPr>
        </p:nvSpPr>
        <p:spPr>
          <a:xfrm>
            <a:off x="3124080" y="6356520"/>
            <a:ext cx="2895480" cy="36504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6553080" y="6356520"/>
            <a:ext cx="2133720" cy="365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Google Shape;9;p1"/>
          <p:cNvSpPr txBox="1"/>
          <p:nvPr>
            <p:ph type="title"/>
          </p:nvPr>
        </p:nvSpPr>
        <p:spPr>
          <a:xfrm>
            <a:off x="914400" y="410400"/>
            <a:ext cx="16458840" cy="17175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0" name="Google Shape;10;p1"/>
          <p:cNvSpPr txBox="1"/>
          <p:nvPr>
            <p:ph idx="1" type="body"/>
          </p:nvPr>
        </p:nvSpPr>
        <p:spPr>
          <a:xfrm>
            <a:off x="914400" y="2406960"/>
            <a:ext cx="16458840" cy="59659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0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Relationship Id="rId5" Type="http://schemas.openxmlformats.org/officeDocument/2006/relationships/image" Target="../media/image7.png"/><Relationship Id="rId6" Type="http://schemas.openxmlformats.org/officeDocument/2006/relationships/image" Target="../media/image12.png"/><Relationship Id="rId7" Type="http://schemas.openxmlformats.org/officeDocument/2006/relationships/image" Target="../media/image1.png"/><Relationship Id="rId8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2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19.png"/><Relationship Id="rId5" Type="http://schemas.openxmlformats.org/officeDocument/2006/relationships/image" Target="../media/image25.png"/><Relationship Id="rId6" Type="http://schemas.openxmlformats.org/officeDocument/2006/relationships/image" Target="../media/image20.png"/><Relationship Id="rId7" Type="http://schemas.openxmlformats.org/officeDocument/2006/relationships/image" Target="../media/image2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29.png"/><Relationship Id="rId5" Type="http://schemas.openxmlformats.org/officeDocument/2006/relationships/image" Target="../media/image8.png"/><Relationship Id="rId6" Type="http://schemas.openxmlformats.org/officeDocument/2006/relationships/image" Target="../media/image3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1.png"/><Relationship Id="rId6" Type="http://schemas.openxmlformats.org/officeDocument/2006/relationships/image" Target="../media/image9.png"/><Relationship Id="rId7" Type="http://schemas.openxmlformats.org/officeDocument/2006/relationships/image" Target="../media/image3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27.png"/><Relationship Id="rId5" Type="http://schemas.openxmlformats.org/officeDocument/2006/relationships/image" Target="../media/image3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5" Type="http://schemas.openxmlformats.org/officeDocument/2006/relationships/image" Target="../media/image20.png"/><Relationship Id="rId6" Type="http://schemas.openxmlformats.org/officeDocument/2006/relationships/image" Target="../media/image19.png"/><Relationship Id="rId7" Type="http://schemas.openxmlformats.org/officeDocument/2006/relationships/image" Target="../media/image2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19.png"/><Relationship Id="rId5" Type="http://schemas.openxmlformats.org/officeDocument/2006/relationships/image" Target="../media/image25.png"/><Relationship Id="rId6" Type="http://schemas.openxmlformats.org/officeDocument/2006/relationships/image" Target="../media/image20.png"/><Relationship Id="rId7" Type="http://schemas.openxmlformats.org/officeDocument/2006/relationships/image" Target="../media/image3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3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Relationship Id="rId4" Type="http://schemas.openxmlformats.org/officeDocument/2006/relationships/image" Target="../media/image34.png"/><Relationship Id="rId5" Type="http://schemas.openxmlformats.org/officeDocument/2006/relationships/image" Target="../media/image32.png"/><Relationship Id="rId6" Type="http://schemas.openxmlformats.org/officeDocument/2006/relationships/image" Target="../media/image3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Relationship Id="rId4" Type="http://schemas.openxmlformats.org/officeDocument/2006/relationships/image" Target="../media/image41.jpg"/><Relationship Id="rId5" Type="http://schemas.openxmlformats.org/officeDocument/2006/relationships/image" Target="../media/image50.png"/><Relationship Id="rId6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5.png"/><Relationship Id="rId5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5" Type="http://schemas.openxmlformats.org/officeDocument/2006/relationships/image" Target="../media/image20.png"/><Relationship Id="rId6" Type="http://schemas.openxmlformats.org/officeDocument/2006/relationships/image" Target="../media/image19.png"/><Relationship Id="rId7" Type="http://schemas.openxmlformats.org/officeDocument/2006/relationships/image" Target="../media/image52.jpg"/><Relationship Id="rId8" Type="http://schemas.openxmlformats.org/officeDocument/2006/relationships/image" Target="../media/image39.jpg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image" Target="../media/image48.png"/><Relationship Id="rId10" Type="http://schemas.openxmlformats.org/officeDocument/2006/relationships/image" Target="../media/image43.png"/><Relationship Id="rId13" Type="http://schemas.openxmlformats.org/officeDocument/2006/relationships/image" Target="../media/image54.jpg"/><Relationship Id="rId1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Relationship Id="rId4" Type="http://schemas.openxmlformats.org/officeDocument/2006/relationships/image" Target="../media/image9.png"/><Relationship Id="rId9" Type="http://schemas.openxmlformats.org/officeDocument/2006/relationships/image" Target="../media/image42.png"/><Relationship Id="rId15" Type="http://schemas.openxmlformats.org/officeDocument/2006/relationships/image" Target="../media/image53.jpg"/><Relationship Id="rId14" Type="http://schemas.openxmlformats.org/officeDocument/2006/relationships/image" Target="../media/image55.jpg"/><Relationship Id="rId16" Type="http://schemas.openxmlformats.org/officeDocument/2006/relationships/image" Target="../media/image56.jpg"/><Relationship Id="rId5" Type="http://schemas.openxmlformats.org/officeDocument/2006/relationships/image" Target="../media/image50.png"/><Relationship Id="rId6" Type="http://schemas.openxmlformats.org/officeDocument/2006/relationships/image" Target="../media/image47.png"/><Relationship Id="rId7" Type="http://schemas.openxmlformats.org/officeDocument/2006/relationships/image" Target="../media/image40.png"/><Relationship Id="rId8" Type="http://schemas.openxmlformats.org/officeDocument/2006/relationships/image" Target="../media/image4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png"/><Relationship Id="rId4" Type="http://schemas.openxmlformats.org/officeDocument/2006/relationships/image" Target="../media/image51.png"/><Relationship Id="rId5" Type="http://schemas.openxmlformats.org/officeDocument/2006/relationships/image" Target="../media/image49.png"/><Relationship Id="rId6" Type="http://schemas.openxmlformats.org/officeDocument/2006/relationships/image" Target="../media/image29.png"/><Relationship Id="rId7" Type="http://schemas.openxmlformats.org/officeDocument/2006/relationships/image" Target="../media/image4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25.png"/><Relationship Id="rId5" Type="http://schemas.openxmlformats.org/officeDocument/2006/relationships/image" Target="../media/image1.png"/><Relationship Id="rId6" Type="http://schemas.openxmlformats.org/officeDocument/2006/relationships/image" Target="../media/image1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Relationship Id="rId4" Type="http://schemas.openxmlformats.org/officeDocument/2006/relationships/image" Target="../media/image16.png"/><Relationship Id="rId5" Type="http://schemas.openxmlformats.org/officeDocument/2006/relationships/image" Target="../media/image30.png"/><Relationship Id="rId6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18.png"/><Relationship Id="rId6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28.png"/><Relationship Id="rId5" Type="http://schemas.openxmlformats.org/officeDocument/2006/relationships/image" Target="../media/image24.png"/><Relationship Id="rId6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9.png"/><Relationship Id="rId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33080" y="1767960"/>
            <a:ext cx="13822201" cy="6751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0371600">
            <a:off x="-1617840" y="-941400"/>
            <a:ext cx="5747400" cy="49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11800">
            <a:off x="2692080" y="-3949920"/>
            <a:ext cx="7079040" cy="672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724800">
            <a:off x="65520" y="7890120"/>
            <a:ext cx="9193680" cy="262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739200" y="2683440"/>
            <a:ext cx="5388120" cy="5118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639680" y="7962840"/>
            <a:ext cx="5511960" cy="5456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9">
            <a:alphaModFix/>
          </a:blip>
          <a:srcRect b="38967" l="42165" r="40936" t="39572"/>
          <a:stretch/>
        </p:blipFill>
        <p:spPr>
          <a:xfrm>
            <a:off x="14067359" y="173880"/>
            <a:ext cx="2876400" cy="273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234960" y="8175240"/>
            <a:ext cx="2466000" cy="1749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BD59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3"/>
          <p:cNvPicPr preferRelativeResize="0"/>
          <p:nvPr/>
        </p:nvPicPr>
        <p:blipFill rotWithShape="1">
          <a:blip r:embed="rId3">
            <a:alphaModFix/>
          </a:blip>
          <a:srcRect b="0" l="3329" r="3329" t="0"/>
          <a:stretch/>
        </p:blipFill>
        <p:spPr>
          <a:xfrm rot="-225000">
            <a:off x="317160" y="-167040"/>
            <a:ext cx="4934880" cy="11369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361199">
            <a:off x="269040" y="1857930"/>
            <a:ext cx="5412240" cy="6356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78720" y="-3784680"/>
            <a:ext cx="8312760" cy="822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" name="Google Shape;180;p23"/>
          <p:cNvGrpSpPr/>
          <p:nvPr/>
        </p:nvGrpSpPr>
        <p:grpSpPr>
          <a:xfrm>
            <a:off x="6664680" y="563040"/>
            <a:ext cx="10491480" cy="7749720"/>
            <a:chOff x="6664680" y="563040"/>
            <a:chExt cx="10491480" cy="7749720"/>
          </a:xfrm>
        </p:grpSpPr>
        <p:sp>
          <p:nvSpPr>
            <p:cNvPr id="181" name="Google Shape;181;p23"/>
            <p:cNvSpPr txBox="1"/>
            <p:nvPr/>
          </p:nvSpPr>
          <p:spPr>
            <a:xfrm>
              <a:off x="6664680" y="563040"/>
              <a:ext cx="8781480" cy="2123640"/>
            </a:xfrm>
            <a:prstGeom prst="rect">
              <a:avLst/>
            </a:prstGeom>
            <a:noFill/>
            <a:ln>
              <a:noFill/>
            </a:ln>
          </p:spPr>
          <p:txBody>
            <a:bodyPr anchorCtr="1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8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Näringslivsansvarig</a:t>
              </a:r>
              <a:endParaRPr b="0" i="0" sz="480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6600">
                  <a:latin typeface="Poppins"/>
                  <a:ea typeface="Poppins"/>
                  <a:cs typeface="Poppins"/>
                  <a:sym typeface="Poppins"/>
                </a:rPr>
                <a:t>Frida Kalm</a:t>
              </a:r>
              <a:endParaRPr b="0" i="0" sz="660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3"/>
            <p:cNvSpPr txBox="1"/>
            <p:nvPr/>
          </p:nvSpPr>
          <p:spPr>
            <a:xfrm>
              <a:off x="6802200" y="3156840"/>
              <a:ext cx="10353960" cy="51559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308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sng" cap="none" strike="noStrike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Främsta uppgift:</a:t>
              </a:r>
              <a:endParaRPr b="0" i="0" sz="360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-285840" lvl="0" marL="28584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Char char="•"/>
              </a:pPr>
              <a:r>
                <a:rPr b="0" i="0" lang="en-US" sz="3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Vara länken mellan arbetsgivare och studenter. </a:t>
              </a:r>
              <a:br>
                <a:rPr b="0" i="0" lang="en-US" sz="1800" u="none" cap="none" strike="noStrike"/>
              </a:br>
              <a:r>
                <a:rPr b="0" i="0" lang="en-US" sz="3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b="0" i="0" sz="320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sng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Hur? </a:t>
              </a:r>
              <a:endParaRPr b="0" i="0" sz="360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-285840" lvl="0" marL="28584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Char char="•"/>
              </a:pPr>
              <a:r>
                <a:rPr b="0" i="0" lang="en-US" sz="3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Anordna föreläsningar, mingel</a:t>
              </a:r>
              <a:endParaRPr b="0" i="0" sz="320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-285840" lvl="0" marL="28584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Char char="•"/>
              </a:pPr>
              <a:r>
                <a:rPr b="0" i="0" lang="en-US" sz="3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Anordna Socionomdagen </a:t>
              </a:r>
              <a:endParaRPr b="0" i="0" sz="320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-285840" lvl="0" marL="28584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200"/>
                <a:buFont typeface="Arial"/>
                <a:buChar char="•"/>
              </a:pPr>
              <a:r>
                <a:rPr b="0" i="0" lang="en-US" sz="32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Det finns mycket mer man kan göra om man vill, posten har utrymme att kunna göra väldigt mycket! </a:t>
              </a:r>
              <a:endParaRPr b="0" i="0" sz="290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3"/>
            <p:cNvSpPr txBox="1"/>
            <p:nvPr/>
          </p:nvSpPr>
          <p:spPr>
            <a:xfrm>
              <a:off x="6664680" y="1936440"/>
              <a:ext cx="10473480" cy="12592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84" name="Google Shape;184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6933000">
            <a:off x="13122718" y="6724189"/>
            <a:ext cx="5738401" cy="54514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n bild som visar person, kvinna, kläder, sitter&#10;&#10;Automatiskt genererad beskrivning" id="185" name="Google Shape;185;p23"/>
          <p:cNvPicPr preferRelativeResize="0"/>
          <p:nvPr/>
        </p:nvPicPr>
        <p:blipFill rotWithShape="1">
          <a:blip r:embed="rId7">
            <a:alphaModFix/>
          </a:blip>
          <a:srcRect b="16689" l="0" r="0" t="3111"/>
          <a:stretch/>
        </p:blipFill>
        <p:spPr>
          <a:xfrm rot="-350775">
            <a:off x="638775" y="2337525"/>
            <a:ext cx="4672775" cy="4992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BD59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274200">
            <a:off x="-1446480" y="-125640"/>
            <a:ext cx="5738400" cy="54514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1" name="Google Shape;191;p24"/>
          <p:cNvGrpSpPr/>
          <p:nvPr/>
        </p:nvGrpSpPr>
        <p:grpSpPr>
          <a:xfrm>
            <a:off x="6339240" y="386640"/>
            <a:ext cx="11544120" cy="9105480"/>
            <a:chOff x="6339240" y="386640"/>
            <a:chExt cx="11544120" cy="9105480"/>
          </a:xfrm>
        </p:grpSpPr>
        <p:sp>
          <p:nvSpPr>
            <p:cNvPr id="192" name="Google Shape;192;p24"/>
            <p:cNvSpPr/>
            <p:nvPr/>
          </p:nvSpPr>
          <p:spPr>
            <a:xfrm>
              <a:off x="6339240" y="386640"/>
              <a:ext cx="11544120" cy="910548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93" name="Google Shape;193;p24"/>
            <p:cNvSpPr txBox="1"/>
            <p:nvPr/>
          </p:nvSpPr>
          <p:spPr>
            <a:xfrm>
              <a:off x="7238880" y="3305880"/>
              <a:ext cx="10134720" cy="527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3997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9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Främsta uppgift:</a:t>
              </a:r>
              <a:endParaRPr b="0" i="0" sz="369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-304200" lvl="1" marL="609120" marR="0" rtl="0" algn="l">
                <a:lnSpc>
                  <a:spcPct val="14150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50"/>
                <a:buFont typeface="Arial"/>
                <a:buChar char="•"/>
              </a:pPr>
              <a:r>
                <a:rPr b="0" i="0" lang="en-US" sz="365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Ser till så att socionomsektionen har ett miljötänk</a:t>
              </a:r>
              <a:endParaRPr b="0" i="0" sz="365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-234315" lvl="0" marL="0" marR="0" rtl="0" algn="l">
                <a:lnSpc>
                  <a:spcPct val="13997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90"/>
                <a:buFont typeface="Arial"/>
                <a:buChar char="•"/>
              </a:pPr>
              <a:r>
                <a:rPr b="0" i="0" lang="en-US" sz="369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Hur?</a:t>
              </a:r>
              <a:endParaRPr b="0" i="0" sz="369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-304200" lvl="1" marL="609120" marR="0" rtl="0" algn="l">
                <a:lnSpc>
                  <a:spcPct val="14150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50"/>
                <a:buFont typeface="Arial"/>
                <a:buChar char="•"/>
              </a:pPr>
              <a:r>
                <a:rPr b="0" i="0" lang="en-US" sz="365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Genom att upprätthålla och utveckla en miljöplan för verksamhetsåret</a:t>
              </a:r>
              <a:endParaRPr b="0" i="0" sz="365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-304200" lvl="1" marL="609120" marR="0" rtl="0" algn="l">
                <a:lnSpc>
                  <a:spcPct val="14150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50"/>
                <a:buFont typeface="Arial"/>
                <a:buChar char="•"/>
              </a:pPr>
              <a:r>
                <a:rPr b="0" i="0" lang="en-US" sz="365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Delta på gröna sektionsmöten tillsammans andra sektioner</a:t>
              </a:r>
              <a:endParaRPr b="0" i="0" sz="365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4" name="Google Shape;194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778800">
            <a:off x="-286560" y="4295880"/>
            <a:ext cx="7264800" cy="58118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5" name="Google Shape;195;p24"/>
          <p:cNvGrpSpPr/>
          <p:nvPr/>
        </p:nvGrpSpPr>
        <p:grpSpPr>
          <a:xfrm>
            <a:off x="6339240" y="565920"/>
            <a:ext cx="11544120" cy="2754000"/>
            <a:chOff x="6339240" y="565920"/>
            <a:chExt cx="11544120" cy="2754000"/>
          </a:xfrm>
        </p:grpSpPr>
        <p:sp>
          <p:nvSpPr>
            <p:cNvPr id="196" name="Google Shape;196;p24"/>
            <p:cNvSpPr/>
            <p:nvPr/>
          </p:nvSpPr>
          <p:spPr>
            <a:xfrm>
              <a:off x="6339240" y="565920"/>
              <a:ext cx="11544120" cy="275400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197" name="Google Shape;197;p24"/>
            <p:cNvSpPr txBox="1"/>
            <p:nvPr/>
          </p:nvSpPr>
          <p:spPr>
            <a:xfrm>
              <a:off x="7680240" y="1958040"/>
              <a:ext cx="8867880" cy="93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1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24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6000" u="none" cap="none" strike="noStrike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Lovisa Wedestig</a:t>
              </a:r>
              <a:endParaRPr b="0" i="0" sz="600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4"/>
            <p:cNvSpPr txBox="1"/>
            <p:nvPr/>
          </p:nvSpPr>
          <p:spPr>
            <a:xfrm>
              <a:off x="7061400" y="968040"/>
              <a:ext cx="10134720" cy="740520"/>
            </a:xfrm>
            <a:prstGeom prst="rect">
              <a:avLst/>
            </a:prstGeom>
            <a:noFill/>
            <a:ln>
              <a:noFill/>
            </a:ln>
          </p:spPr>
          <p:txBody>
            <a:bodyPr anchorCtr="1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22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750" u="none" cap="none" strike="noStrike">
                  <a:solidFill>
                    <a:srgbClr val="FF914D"/>
                  </a:solidFill>
                  <a:latin typeface="Poppins"/>
                  <a:ea typeface="Poppins"/>
                  <a:cs typeface="Poppins"/>
                  <a:sym typeface="Poppins"/>
                </a:rPr>
                <a:t>Grön sektion</a:t>
              </a:r>
              <a:endParaRPr b="0" i="0" sz="475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9" name="Google Shape;199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454359" y="8155080"/>
            <a:ext cx="5188320" cy="326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9865800">
            <a:off x="3332159" y="-973440"/>
            <a:ext cx="6013800" cy="24656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n bild som visar person, inomhus, kläder, kvinna&#10;&#10;Beskrivning genererad med mycket hög exakthet" id="201" name="Google Shape;201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780000">
            <a:off x="-136800" y="4592520"/>
            <a:ext cx="6781320" cy="4579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oogle Shape;206;p25"/>
          <p:cNvGrpSpPr/>
          <p:nvPr/>
        </p:nvGrpSpPr>
        <p:grpSpPr>
          <a:xfrm>
            <a:off x="2347920" y="2371680"/>
            <a:ext cx="8341920" cy="1974600"/>
            <a:chOff x="2347920" y="2371680"/>
            <a:chExt cx="8341920" cy="1974600"/>
          </a:xfrm>
        </p:grpSpPr>
        <p:sp>
          <p:nvSpPr>
            <p:cNvPr id="207" name="Google Shape;207;p25"/>
            <p:cNvSpPr txBox="1"/>
            <p:nvPr/>
          </p:nvSpPr>
          <p:spPr>
            <a:xfrm>
              <a:off x="2347920" y="3548160"/>
              <a:ext cx="8341920" cy="7981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986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6000" u="none" cap="none" strike="noStrike">
                  <a:solidFill>
                    <a:srgbClr val="FF914D"/>
                  </a:solidFill>
                  <a:latin typeface="Poppins"/>
                  <a:ea typeface="Poppins"/>
                  <a:cs typeface="Poppins"/>
                  <a:sym typeface="Poppins"/>
                </a:rPr>
                <a:t>Lovisa Wedestig</a:t>
              </a:r>
              <a:endParaRPr b="0" i="0" sz="600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5"/>
            <p:cNvSpPr txBox="1"/>
            <p:nvPr/>
          </p:nvSpPr>
          <p:spPr>
            <a:xfrm>
              <a:off x="2365560" y="2371680"/>
              <a:ext cx="7664400" cy="9655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58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800" u="none" cap="none" strike="noStrike">
                  <a:solidFill>
                    <a:srgbClr val="FF914D"/>
                  </a:solidFill>
                  <a:latin typeface="Poppins"/>
                  <a:ea typeface="Poppins"/>
                  <a:cs typeface="Poppins"/>
                  <a:sym typeface="Poppins"/>
                </a:rPr>
                <a:t>Kassör</a:t>
              </a:r>
              <a:endParaRPr b="0" i="0" sz="480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9" name="Google Shape;209;p25"/>
          <p:cNvGrpSpPr/>
          <p:nvPr/>
        </p:nvGrpSpPr>
        <p:grpSpPr>
          <a:xfrm>
            <a:off x="10897200" y="2074680"/>
            <a:ext cx="7119360" cy="7132680"/>
            <a:chOff x="10897200" y="2074680"/>
            <a:chExt cx="7119360" cy="7132680"/>
          </a:xfrm>
        </p:grpSpPr>
        <p:sp>
          <p:nvSpPr>
            <p:cNvPr id="210" name="Google Shape;210;p25"/>
            <p:cNvSpPr txBox="1"/>
            <p:nvPr/>
          </p:nvSpPr>
          <p:spPr>
            <a:xfrm>
              <a:off x="11427480" y="8825400"/>
              <a:ext cx="3129840" cy="381960"/>
            </a:xfrm>
            <a:prstGeom prst="rect">
              <a:avLst/>
            </a:prstGeom>
            <a:noFill/>
            <a:ln>
              <a:noFill/>
            </a:ln>
          </p:spPr>
          <p:txBody>
            <a:bodyPr anchorCtr="1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3976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50" u="none" cap="none" strike="noStrike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Fika</a:t>
              </a:r>
              <a:endParaRPr b="0" i="0" sz="215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5"/>
            <p:cNvSpPr txBox="1"/>
            <p:nvPr/>
          </p:nvSpPr>
          <p:spPr>
            <a:xfrm>
              <a:off x="14886720" y="8825400"/>
              <a:ext cx="3129840" cy="381960"/>
            </a:xfrm>
            <a:prstGeom prst="rect">
              <a:avLst/>
            </a:prstGeom>
            <a:noFill/>
            <a:ln>
              <a:noFill/>
            </a:ln>
          </p:spPr>
          <p:txBody>
            <a:bodyPr anchorCtr="1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3976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50" u="none" cap="none" strike="noStrike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Viktiga saker</a:t>
              </a:r>
              <a:endParaRPr b="0" i="0" sz="215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5"/>
            <p:cNvSpPr/>
            <p:nvPr/>
          </p:nvSpPr>
          <p:spPr>
            <a:xfrm>
              <a:off x="11427480" y="2274840"/>
              <a:ext cx="6589080" cy="6597360"/>
            </a:xfrm>
            <a:custGeom>
              <a:rect b="b" l="l" r="r" t="t"/>
              <a:pathLst>
                <a:path extrusionOk="0" h="10299700" w="10287000">
                  <a:moveTo>
                    <a:pt x="0" y="0"/>
                  </a:moveTo>
                  <a:lnTo>
                    <a:pt x="10287000" y="0"/>
                  </a:lnTo>
                  <a:lnTo>
                    <a:pt x="10287000" y="12700"/>
                  </a:lnTo>
                  <a:lnTo>
                    <a:pt x="0" y="12700"/>
                  </a:lnTo>
                  <a:close/>
                  <a:moveTo>
                    <a:pt x="0" y="2571750"/>
                  </a:moveTo>
                  <a:lnTo>
                    <a:pt x="10287000" y="2571750"/>
                  </a:lnTo>
                  <a:lnTo>
                    <a:pt x="10287000" y="2584450"/>
                  </a:lnTo>
                  <a:lnTo>
                    <a:pt x="0" y="2584450"/>
                  </a:lnTo>
                  <a:close/>
                  <a:moveTo>
                    <a:pt x="0" y="5143500"/>
                  </a:moveTo>
                  <a:lnTo>
                    <a:pt x="10287000" y="5143500"/>
                  </a:lnTo>
                  <a:lnTo>
                    <a:pt x="10287000" y="5156200"/>
                  </a:lnTo>
                  <a:lnTo>
                    <a:pt x="0" y="5156200"/>
                  </a:lnTo>
                  <a:close/>
                  <a:moveTo>
                    <a:pt x="0" y="7715250"/>
                  </a:moveTo>
                  <a:lnTo>
                    <a:pt x="10287000" y="7715250"/>
                  </a:lnTo>
                  <a:lnTo>
                    <a:pt x="10287000" y="7727950"/>
                  </a:lnTo>
                  <a:lnTo>
                    <a:pt x="0" y="7727950"/>
                  </a:lnTo>
                  <a:close/>
                  <a:moveTo>
                    <a:pt x="0" y="10287000"/>
                  </a:moveTo>
                  <a:lnTo>
                    <a:pt x="10287000" y="10287000"/>
                  </a:lnTo>
                  <a:lnTo>
                    <a:pt x="10287000" y="10299700"/>
                  </a:lnTo>
                  <a:lnTo>
                    <a:pt x="0" y="10299700"/>
                  </a:lnTo>
                  <a:close/>
                </a:path>
              </a:pathLst>
            </a:custGeom>
            <a:solidFill>
              <a:srgbClr val="222222">
                <a:alpha val="24705"/>
              </a:srgbClr>
            </a:solidFill>
            <a:ln>
              <a:noFill/>
            </a:ln>
          </p:spPr>
        </p:sp>
        <p:sp>
          <p:nvSpPr>
            <p:cNvPr id="213" name="Google Shape;213;p25"/>
            <p:cNvSpPr txBox="1"/>
            <p:nvPr/>
          </p:nvSpPr>
          <p:spPr>
            <a:xfrm>
              <a:off x="10897200" y="2074680"/>
              <a:ext cx="530280" cy="3819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r">
                <a:lnSpc>
                  <a:spcPct val="13976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50" u="none" cap="none" strike="noStrike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100 </a:t>
              </a:r>
              <a:endParaRPr b="0" i="0" sz="215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5"/>
            <p:cNvSpPr txBox="1"/>
            <p:nvPr/>
          </p:nvSpPr>
          <p:spPr>
            <a:xfrm>
              <a:off x="11048760" y="3722040"/>
              <a:ext cx="378720" cy="3819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r">
                <a:lnSpc>
                  <a:spcPct val="13976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50" u="none" cap="none" strike="noStrike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75 </a:t>
              </a:r>
              <a:endParaRPr b="0" i="0" sz="215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5"/>
            <p:cNvSpPr txBox="1"/>
            <p:nvPr/>
          </p:nvSpPr>
          <p:spPr>
            <a:xfrm>
              <a:off x="11048760" y="5369400"/>
              <a:ext cx="378720" cy="3819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r">
                <a:lnSpc>
                  <a:spcPct val="13976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50" u="none" cap="none" strike="noStrike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50 </a:t>
              </a:r>
              <a:endParaRPr b="0" i="0" sz="215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5"/>
            <p:cNvSpPr txBox="1"/>
            <p:nvPr/>
          </p:nvSpPr>
          <p:spPr>
            <a:xfrm>
              <a:off x="11048760" y="7016760"/>
              <a:ext cx="378720" cy="3819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r">
                <a:lnSpc>
                  <a:spcPct val="13976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50" u="none" cap="none" strike="noStrike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25 </a:t>
              </a:r>
              <a:endParaRPr b="0" i="0" sz="215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5"/>
            <p:cNvSpPr txBox="1"/>
            <p:nvPr/>
          </p:nvSpPr>
          <p:spPr>
            <a:xfrm>
              <a:off x="11200320" y="8664120"/>
              <a:ext cx="227160" cy="3819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r">
                <a:lnSpc>
                  <a:spcPct val="13976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150" u="none" cap="none" strike="noStrike">
                  <a:solidFill>
                    <a:srgbClr val="FFFFFF"/>
                  </a:solidFill>
                  <a:latin typeface="Arimo"/>
                  <a:ea typeface="Arimo"/>
                  <a:cs typeface="Arimo"/>
                  <a:sym typeface="Arimo"/>
                </a:rPr>
                <a:t>0 </a:t>
              </a:r>
              <a:endParaRPr b="0" i="0" sz="215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8" name="Google Shape;218;p25"/>
            <p:cNvGrpSpPr/>
            <p:nvPr/>
          </p:nvGrpSpPr>
          <p:grpSpPr>
            <a:xfrm>
              <a:off x="11427480" y="2934000"/>
              <a:ext cx="6589081" cy="5934600"/>
              <a:chOff x="11427480" y="2934000"/>
              <a:chExt cx="6589081" cy="5934600"/>
            </a:xfrm>
          </p:grpSpPr>
          <p:sp>
            <p:nvSpPr>
              <p:cNvPr id="219" name="Google Shape;219;p25"/>
              <p:cNvSpPr/>
              <p:nvPr/>
            </p:nvSpPr>
            <p:spPr>
              <a:xfrm>
                <a:off x="11427480" y="2934000"/>
                <a:ext cx="3129840" cy="5934240"/>
              </a:xfrm>
              <a:custGeom>
                <a:rect b="b" l="l" r="r" t="t"/>
                <a:pathLst>
                  <a:path extrusionOk="0" h="9264650" w="4886325">
                    <a:moveTo>
                      <a:pt x="0" y="9264650"/>
                    </a:moveTo>
                    <a:lnTo>
                      <a:pt x="0" y="390906"/>
                    </a:lnTo>
                    <a:cubicBezTo>
                      <a:pt x="0" y="175015"/>
                      <a:pt x="175015" y="0"/>
                      <a:pt x="390906" y="0"/>
                    </a:cubicBezTo>
                    <a:lnTo>
                      <a:pt x="4495419" y="0"/>
                    </a:lnTo>
                    <a:cubicBezTo>
                      <a:pt x="4711310" y="0"/>
                      <a:pt x="4886325" y="175015"/>
                      <a:pt x="4886325" y="390906"/>
                    </a:cubicBezTo>
                    <a:lnTo>
                      <a:pt x="4886325" y="9264650"/>
                    </a:lnTo>
                    <a:close/>
                  </a:path>
                </a:pathLst>
              </a:custGeom>
              <a:solidFill>
                <a:srgbClr val="FFBD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0" name="Google Shape;220;p25"/>
              <p:cNvSpPr/>
              <p:nvPr/>
            </p:nvSpPr>
            <p:spPr>
              <a:xfrm>
                <a:off x="14886720" y="8205480"/>
                <a:ext cx="3129840" cy="663120"/>
              </a:xfrm>
              <a:custGeom>
                <a:rect b="b" l="l" r="r" t="t"/>
                <a:pathLst>
                  <a:path extrusionOk="0" h="1035050" w="4886325">
                    <a:moveTo>
                      <a:pt x="0" y="1035050"/>
                    </a:moveTo>
                    <a:lnTo>
                      <a:pt x="0" y="390906"/>
                    </a:lnTo>
                    <a:cubicBezTo>
                      <a:pt x="0" y="287231"/>
                      <a:pt x="41184" y="187803"/>
                      <a:pt x="114493" y="114494"/>
                    </a:cubicBezTo>
                    <a:cubicBezTo>
                      <a:pt x="187803" y="41184"/>
                      <a:pt x="287231" y="0"/>
                      <a:pt x="390906" y="0"/>
                    </a:cubicBezTo>
                    <a:lnTo>
                      <a:pt x="4495419" y="0"/>
                    </a:lnTo>
                    <a:cubicBezTo>
                      <a:pt x="4711311" y="0"/>
                      <a:pt x="4886325" y="175015"/>
                      <a:pt x="4886325" y="390906"/>
                    </a:cubicBezTo>
                    <a:lnTo>
                      <a:pt x="4886325" y="1035050"/>
                    </a:lnTo>
                    <a:close/>
                  </a:path>
                </a:pathLst>
              </a:custGeom>
              <a:solidFill>
                <a:srgbClr val="FFBD5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221" name="Google Shape;22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274200">
            <a:off x="5585040" y="-2792160"/>
            <a:ext cx="5738400" cy="5451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4721400">
            <a:off x="-1336320" y="-28080"/>
            <a:ext cx="5188320" cy="326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306000">
            <a:off x="13996080" y="99000"/>
            <a:ext cx="4018320" cy="632844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5"/>
          <p:cNvSpPr txBox="1"/>
          <p:nvPr/>
        </p:nvSpPr>
        <p:spPr>
          <a:xfrm>
            <a:off x="453240" y="4842355"/>
            <a:ext cx="10715100" cy="43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sng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Främsta uppgift:</a:t>
            </a:r>
            <a:endParaRPr b="0" i="0" sz="35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9440" lvl="1" marL="579240" marR="0" rtl="0" algn="l">
              <a:lnSpc>
                <a:spcPct val="14028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Char char="•"/>
            </a:pPr>
            <a:r>
              <a:rPr b="0" i="0" lang="en-US" sz="3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Ansvara för styrelsens ekonomi och se till att det finns resurser för de event som vi vill anordna.</a:t>
            </a:r>
            <a:endParaRPr b="0" i="0" sz="35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sng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Hur?</a:t>
            </a:r>
            <a:endParaRPr b="0" i="0" sz="35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9440" lvl="1" marL="579240" marR="0" rtl="0" algn="l">
              <a:lnSpc>
                <a:spcPct val="14028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Char char="•"/>
            </a:pPr>
            <a:r>
              <a:rPr b="0" i="0" lang="en-US" sz="3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Ser till så att budgeten hålls och lägger budget för nästa år. Tar emot och svarar på äskningar från utskotten.</a:t>
            </a:r>
            <a:endParaRPr b="0" i="0" sz="35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n bild som visar person, bord, kvinna, leende&#10;&#10;Beskrivning genererad med mycket hög exakthet" id="225" name="Google Shape;225;p25"/>
          <p:cNvPicPr preferRelativeResize="0"/>
          <p:nvPr/>
        </p:nvPicPr>
        <p:blipFill rotWithShape="1">
          <a:blip r:embed="rId6">
            <a:alphaModFix/>
          </a:blip>
          <a:srcRect b="423" l="-46" r="14749" t="10778"/>
          <a:stretch/>
        </p:blipFill>
        <p:spPr>
          <a:xfrm rot="300000">
            <a:off x="14219640" y="321480"/>
            <a:ext cx="3670560" cy="499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14D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741000">
            <a:off x="12295439" y="-575640"/>
            <a:ext cx="5476680" cy="11777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658800">
            <a:off x="11439360" y="1216440"/>
            <a:ext cx="4987080" cy="7853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274200">
            <a:off x="9352080" y="6532200"/>
            <a:ext cx="5738400" cy="54514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3" name="Google Shape;233;p26"/>
          <p:cNvGrpSpPr/>
          <p:nvPr/>
        </p:nvGrpSpPr>
        <p:grpSpPr>
          <a:xfrm>
            <a:off x="759600" y="2344320"/>
            <a:ext cx="10650240" cy="6420600"/>
            <a:chOff x="759600" y="2344320"/>
            <a:chExt cx="10650240" cy="6420600"/>
          </a:xfrm>
        </p:grpSpPr>
        <p:sp>
          <p:nvSpPr>
            <p:cNvPr id="234" name="Google Shape;234;p26"/>
            <p:cNvSpPr txBox="1"/>
            <p:nvPr/>
          </p:nvSpPr>
          <p:spPr>
            <a:xfrm>
              <a:off x="1191240" y="2344320"/>
              <a:ext cx="10218600" cy="93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5177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8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VFU-ansvarig</a:t>
              </a:r>
              <a:endParaRPr b="0" i="0" sz="480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6"/>
            <p:cNvSpPr txBox="1"/>
            <p:nvPr/>
          </p:nvSpPr>
          <p:spPr>
            <a:xfrm>
              <a:off x="759600" y="4556160"/>
              <a:ext cx="8780040" cy="42087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4005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380" u="sng" cap="none" strike="noStrike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Främsta uppgift:</a:t>
              </a:r>
              <a:endParaRPr b="0" i="0" sz="338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-279000" lvl="1" marL="558360" marR="0" rtl="0" algn="l">
                <a:lnSpc>
                  <a:spcPct val="14005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80"/>
                <a:buFont typeface="Arial"/>
                <a:buChar char="•"/>
              </a:pPr>
              <a:r>
                <a:rPr b="0" i="0" lang="en-US" sz="338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Ansvarar för att stödja socionomstudenter under och efter den verksamhetsförlagda utbildningen under termin 5.</a:t>
              </a:r>
              <a:endParaRPr b="0" i="0" sz="338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4005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380" u="sng" cap="none" strike="noStrike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Hur?</a:t>
              </a:r>
              <a:endParaRPr b="0" i="0" sz="338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-279000" lvl="1" marL="558360" marR="0" rtl="0" algn="l">
                <a:lnSpc>
                  <a:spcPct val="140059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380"/>
                <a:buFont typeface="Arial"/>
                <a:buChar char="•"/>
              </a:pPr>
              <a:r>
                <a:rPr b="0" i="0" lang="en-US" sz="338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Vara studentens röst och stöd</a:t>
              </a:r>
              <a:endParaRPr b="0" i="0" sz="338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6"/>
            <p:cNvSpPr txBox="1"/>
            <p:nvPr/>
          </p:nvSpPr>
          <p:spPr>
            <a:xfrm>
              <a:off x="761400" y="3377160"/>
              <a:ext cx="8883720" cy="93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16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60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Joel Olofsson</a:t>
              </a:r>
              <a:endParaRPr b="0" i="0" sz="600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7" name="Google Shape;237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9240" y="-5881680"/>
            <a:ext cx="831276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n bild som visar person, bärbar dator, man, dator&#10;&#10;Beskrivning genererad med mycket hög exakthet" id="238" name="Google Shape;238;p26"/>
          <p:cNvPicPr preferRelativeResize="0"/>
          <p:nvPr/>
        </p:nvPicPr>
        <p:blipFill rotWithShape="1">
          <a:blip r:embed="rId7">
            <a:alphaModFix/>
          </a:blip>
          <a:srcRect b="0" l="15850" r="4048" t="12"/>
          <a:stretch/>
        </p:blipFill>
        <p:spPr>
          <a:xfrm rot="-660000">
            <a:off x="11561040" y="1848600"/>
            <a:ext cx="4662360" cy="5865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BD59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n bild som visar mat&#10;&#10;Beskrivning genererad med mycket hög exakthet" id="243" name="Google Shape;243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300000">
            <a:off x="8610120" y="-1937520"/>
            <a:ext cx="7173720" cy="68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7"/>
          <p:cNvSpPr/>
          <p:nvPr/>
        </p:nvSpPr>
        <p:spPr>
          <a:xfrm>
            <a:off x="-307080" y="4395600"/>
            <a:ext cx="18942480" cy="619308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</p:sp>
      <p:sp>
        <p:nvSpPr>
          <p:cNvPr id="245" name="Google Shape;245;p27"/>
          <p:cNvSpPr txBox="1"/>
          <p:nvPr/>
        </p:nvSpPr>
        <p:spPr>
          <a:xfrm>
            <a:off x="1255680" y="5800680"/>
            <a:ext cx="12428279" cy="2501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988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20" u="sng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Främsta uppgift:</a:t>
            </a:r>
            <a:endParaRPr b="0" i="0" sz="352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90520" lvl="1" marL="581040" marR="0" rtl="0" algn="l">
              <a:lnSpc>
                <a:spcPct val="1398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20"/>
              <a:buFont typeface="Arial"/>
              <a:buChar char="•"/>
            </a:pPr>
            <a:r>
              <a:rPr b="0" i="0" lang="en-US" sz="352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Föra protokoll under möten som styrelsen deltar på</a:t>
            </a:r>
            <a:endParaRPr b="0" i="0" sz="352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23520" lvl="0" marL="0" marR="0" rtl="0" algn="l">
              <a:lnSpc>
                <a:spcPct val="1398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20"/>
              <a:buFont typeface="Arial"/>
              <a:buChar char="•"/>
            </a:pPr>
            <a:r>
              <a:rPr b="1" i="0" lang="en-US" sz="3520" u="sng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Hur?</a:t>
            </a:r>
            <a:endParaRPr b="0" i="0" sz="352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90520" lvl="1" marL="581040" marR="0" rtl="0" algn="l">
              <a:lnSpc>
                <a:spcPct val="1398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20"/>
              <a:buFont typeface="Arial"/>
              <a:buChar char="•"/>
            </a:pPr>
            <a:r>
              <a:rPr b="0" i="0" lang="en-US" sz="352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Ta med dator till alla möten och skriv på!</a:t>
            </a:r>
            <a:endParaRPr b="0" i="0" sz="352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6" name="Google Shape;246;p27"/>
          <p:cNvGrpSpPr/>
          <p:nvPr/>
        </p:nvGrpSpPr>
        <p:grpSpPr>
          <a:xfrm>
            <a:off x="2156760" y="2264040"/>
            <a:ext cx="8220240" cy="2118600"/>
            <a:chOff x="2156760" y="2264040"/>
            <a:chExt cx="8220240" cy="2118600"/>
          </a:xfrm>
        </p:grpSpPr>
        <p:sp>
          <p:nvSpPr>
            <p:cNvPr id="247" name="Google Shape;247;p27"/>
            <p:cNvSpPr txBox="1"/>
            <p:nvPr/>
          </p:nvSpPr>
          <p:spPr>
            <a:xfrm>
              <a:off x="2156760" y="3382920"/>
              <a:ext cx="7819920" cy="9997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106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65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Joel Olofsson</a:t>
              </a:r>
              <a:endParaRPr b="0" i="0" sz="650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7"/>
            <p:cNvSpPr txBox="1"/>
            <p:nvPr/>
          </p:nvSpPr>
          <p:spPr>
            <a:xfrm>
              <a:off x="2156760" y="2264040"/>
              <a:ext cx="8220240" cy="97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422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4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Sekreterare</a:t>
              </a:r>
              <a:endParaRPr b="0" i="0" sz="540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49" name="Google Shape;24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300000">
            <a:off x="13492441" y="5145840"/>
            <a:ext cx="7173720" cy="68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700000">
            <a:off x="-1789560" y="452880"/>
            <a:ext cx="6013800" cy="24656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1" name="Google Shape;251;p27"/>
          <p:cNvGrpSpPr/>
          <p:nvPr/>
        </p:nvGrpSpPr>
        <p:grpSpPr>
          <a:xfrm>
            <a:off x="9780120" y="514440"/>
            <a:ext cx="8775360" cy="5447520"/>
            <a:chOff x="9780120" y="514440"/>
            <a:chExt cx="8775360" cy="5447520"/>
          </a:xfrm>
        </p:grpSpPr>
        <p:sp>
          <p:nvSpPr>
            <p:cNvPr id="252" name="Google Shape;252;p27"/>
            <p:cNvSpPr/>
            <p:nvPr/>
          </p:nvSpPr>
          <p:spPr>
            <a:xfrm>
              <a:off x="10622160" y="540000"/>
              <a:ext cx="7093080" cy="5148360"/>
            </a:xfrm>
            <a:custGeom>
              <a:rect b="b" l="l" r="r" t="t"/>
              <a:pathLst>
                <a:path extrusionOk="0" h="4326890" w="6451601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27"/>
            <p:cNvSpPr/>
            <p:nvPr/>
          </p:nvSpPr>
          <p:spPr>
            <a:xfrm>
              <a:off x="9780120" y="514440"/>
              <a:ext cx="8775360" cy="5405400"/>
            </a:xfrm>
            <a:custGeom>
              <a:rect b="b" l="l" r="r" t="t"/>
              <a:pathLst>
                <a:path extrusionOk="0" h="4542790" w="798195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27"/>
            <p:cNvSpPr/>
            <p:nvPr/>
          </p:nvSpPr>
          <p:spPr>
            <a:xfrm>
              <a:off x="13584959" y="5689800"/>
              <a:ext cx="1164600" cy="114840"/>
            </a:xfrm>
            <a:custGeom>
              <a:rect b="b" l="l" r="r" t="t"/>
              <a:pathLst>
                <a:path extrusionOk="0" h="96520" w="105918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27"/>
            <p:cNvSpPr/>
            <p:nvPr/>
          </p:nvSpPr>
          <p:spPr>
            <a:xfrm>
              <a:off x="9960480" y="5919480"/>
              <a:ext cx="8415360" cy="42480"/>
            </a:xfrm>
            <a:custGeom>
              <a:rect b="b" l="l" r="r" t="t"/>
              <a:pathLst>
                <a:path extrusionOk="0" h="35560" w="765429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27"/>
            <p:cNvSpPr/>
            <p:nvPr/>
          </p:nvSpPr>
          <p:spPr>
            <a:xfrm>
              <a:off x="10838520" y="843840"/>
              <a:ext cx="6657480" cy="4509360"/>
            </a:xfrm>
            <a:custGeom>
              <a:rect b="b" l="l" r="r" t="t"/>
              <a:pathLst>
                <a:path extrusionOk="0" h="3789680" w="605536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</p:sp>
      </p:grpSp>
      <p:pic>
        <p:nvPicPr>
          <p:cNvPr descr="En bild som visar person, man, inomhus, byggnad&#10;&#10;Beskrivning genererad med mycket hög exakthet" id="257" name="Google Shape;257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11520" y="723240"/>
            <a:ext cx="6710400" cy="462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BD59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9120000">
            <a:off x="-1508399" y="-588961"/>
            <a:ext cx="5738399" cy="5451481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8"/>
          <p:cNvSpPr/>
          <p:nvPr/>
        </p:nvSpPr>
        <p:spPr>
          <a:xfrm>
            <a:off x="717470" y="820605"/>
            <a:ext cx="12219498" cy="9136422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</p:sp>
      <p:pic>
        <p:nvPicPr>
          <p:cNvPr id="264" name="Google Shape;264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454359" y="8155080"/>
            <a:ext cx="5188320" cy="326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8940000">
            <a:off x="13928041" y="385560"/>
            <a:ext cx="6013800" cy="246564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8"/>
          <p:cNvSpPr txBox="1"/>
          <p:nvPr/>
        </p:nvSpPr>
        <p:spPr>
          <a:xfrm>
            <a:off x="1794960" y="1192320"/>
            <a:ext cx="10064520" cy="237744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4000" u="none" cap="none" strike="noStrike">
                <a:solidFill>
                  <a:srgbClr val="F79646"/>
                </a:solidFill>
                <a:latin typeface="Arial"/>
                <a:ea typeface="Arial"/>
                <a:cs typeface="Arial"/>
                <a:sym typeface="Arial"/>
              </a:rPr>
              <a:t>Ledamot</a:t>
            </a:r>
            <a:endParaRPr b="0" i="0" sz="4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6000" u="none" cap="none" strike="noStrike">
                <a:solidFill>
                  <a:srgbClr val="F79646"/>
                </a:solidFill>
                <a:latin typeface="Arial"/>
                <a:ea typeface="Arial"/>
                <a:cs typeface="Arial"/>
                <a:sym typeface="Arial"/>
              </a:rPr>
              <a:t>Frida Kalm</a:t>
            </a:r>
            <a:endParaRPr b="0" i="0" sz="6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360000">
            <a:off x="12545640" y="1425960"/>
            <a:ext cx="4834080" cy="747324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8"/>
          <p:cNvSpPr txBox="1"/>
          <p:nvPr/>
        </p:nvSpPr>
        <p:spPr>
          <a:xfrm>
            <a:off x="1417425" y="3569750"/>
            <a:ext cx="9709200" cy="56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513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sng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Främsta uppgift:</a:t>
            </a:r>
            <a:endParaRPr b="0" i="0" sz="3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419100" lvl="1" marL="914400" marR="0" rtl="0" algn="l">
              <a:lnSpc>
                <a:spcPct val="15136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Char char="•"/>
            </a:pPr>
            <a:r>
              <a:rPr b="0" i="0" lang="en-US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Hjälpa till med styrelsearbetet.</a:t>
            </a:r>
            <a:endParaRPr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19100" lvl="1" marL="914400" marR="0" rtl="0" algn="l">
              <a:lnSpc>
                <a:spcPct val="15136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Char char="•"/>
            </a:pPr>
            <a:r>
              <a:rPr lang="en-US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Finnas där som en extra hand för de resterande i Styrelsen</a:t>
            </a:r>
            <a:endParaRPr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0" marR="0" rtl="0" algn="l">
              <a:lnSpc>
                <a:spcPct val="1513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sng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3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1" marL="267840" marR="0" rtl="0" algn="l">
              <a:lnSpc>
                <a:spcPct val="1513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sng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Hur?</a:t>
            </a:r>
            <a:endParaRPr b="0" i="0" sz="3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457200" lvl="1" marL="1182240" marR="0" rtl="0" algn="l">
              <a:lnSpc>
                <a:spcPct val="1513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Delta i projekt, avslasta och hjälpa övriga styrelsemedlemmar I deras arbete.</a:t>
            </a:r>
            <a:endParaRPr b="0" i="0" sz="3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67480" lvl="1" marL="535320" marR="0" rtl="0" algn="l">
              <a:lnSpc>
                <a:spcPct val="1513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</a:pPr>
            <a:r>
              <a:rPr b="0" i="0" lang="en-US" sz="3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3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n bild som visar person, kvinna, kläder, sitter&#10;&#10;Automatiskt genererad beskrivning" id="269" name="Google Shape;269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360000">
            <a:off x="12763080" y="1907280"/>
            <a:ext cx="4519440" cy="602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BD59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274200">
            <a:off x="-1446480" y="-125640"/>
            <a:ext cx="5738400" cy="54514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5" name="Google Shape;275;p29"/>
          <p:cNvGrpSpPr/>
          <p:nvPr/>
        </p:nvGrpSpPr>
        <p:grpSpPr>
          <a:xfrm>
            <a:off x="6339240" y="372600"/>
            <a:ext cx="12219480" cy="9105480"/>
            <a:chOff x="6339240" y="372600"/>
            <a:chExt cx="12219480" cy="9105480"/>
          </a:xfrm>
        </p:grpSpPr>
        <p:sp>
          <p:nvSpPr>
            <p:cNvPr id="276" name="Google Shape;276;p29"/>
            <p:cNvSpPr/>
            <p:nvPr/>
          </p:nvSpPr>
          <p:spPr>
            <a:xfrm>
              <a:off x="6339240" y="372600"/>
              <a:ext cx="12219480" cy="910548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77" name="Google Shape;277;p29"/>
            <p:cNvSpPr txBox="1"/>
            <p:nvPr/>
          </p:nvSpPr>
          <p:spPr>
            <a:xfrm>
              <a:off x="7923960" y="3826440"/>
              <a:ext cx="9380880" cy="52700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44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50" u="sng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Främsta uppgift:</a:t>
              </a:r>
              <a:endParaRPr b="0" i="0" sz="365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-267480" lvl="1" marL="535320" marR="0" rtl="0" algn="l">
                <a:lnSpc>
                  <a:spcPct val="12441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50"/>
                <a:buFont typeface="Arial"/>
                <a:buChar char="•"/>
              </a:pPr>
              <a:r>
                <a:rPr b="0" i="0" lang="en-US" sz="365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Sköta kommunikationen mellan Styrelsen </a:t>
              </a:r>
              <a:endParaRPr b="0" i="0" sz="365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0" lvl="1" marL="267840" marR="0" rtl="0" algn="l">
                <a:lnSpc>
                  <a:spcPct val="1244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5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  och Societeten</a:t>
              </a:r>
              <a:endParaRPr b="0" i="0" sz="365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-267480" lvl="1" marL="535320" marR="0" rtl="0" algn="l">
                <a:lnSpc>
                  <a:spcPct val="12441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50"/>
                <a:buFont typeface="Arial"/>
                <a:buChar char="•"/>
              </a:pPr>
              <a:r>
                <a:rPr b="0" i="0" lang="en-US" sz="365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b="0" i="0" sz="365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0" lvl="1" marL="267840" marR="0" rtl="0" algn="l">
                <a:lnSpc>
                  <a:spcPct val="1244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50" u="sng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Hur?</a:t>
              </a:r>
              <a:endParaRPr b="0" i="0" sz="365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-267480" lvl="1" marL="535320" marR="0" rtl="0" algn="l">
                <a:lnSpc>
                  <a:spcPct val="12441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50"/>
                <a:buFont typeface="Arial"/>
                <a:buChar char="•"/>
              </a:pPr>
              <a:r>
                <a:rPr b="0" i="0" lang="en-US" sz="365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Delta på Styrelsens och Societetens möten och föra vidare kommunikation däremellan.</a:t>
              </a:r>
              <a:endParaRPr b="0" i="0" sz="365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415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365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8" name="Google Shape;278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480000">
            <a:off x="820800" y="2003400"/>
            <a:ext cx="4803120" cy="74887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9" name="Google Shape;279;p29"/>
          <p:cNvGrpSpPr/>
          <p:nvPr/>
        </p:nvGrpSpPr>
        <p:grpSpPr>
          <a:xfrm>
            <a:off x="6670080" y="551520"/>
            <a:ext cx="11892600" cy="2994840"/>
            <a:chOff x="6670080" y="551520"/>
            <a:chExt cx="11892600" cy="2994840"/>
          </a:xfrm>
        </p:grpSpPr>
        <p:sp>
          <p:nvSpPr>
            <p:cNvPr id="280" name="Google Shape;280;p29"/>
            <p:cNvSpPr/>
            <p:nvPr/>
          </p:nvSpPr>
          <p:spPr>
            <a:xfrm>
              <a:off x="6670080" y="551520"/>
              <a:ext cx="11558520" cy="299484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281" name="Google Shape;281;p29"/>
            <p:cNvSpPr txBox="1"/>
            <p:nvPr/>
          </p:nvSpPr>
          <p:spPr>
            <a:xfrm>
              <a:off x="8012880" y="2408040"/>
              <a:ext cx="8879040" cy="933120"/>
            </a:xfrm>
            <a:prstGeom prst="rect">
              <a:avLst/>
            </a:prstGeom>
            <a:noFill/>
            <a:ln>
              <a:noFill/>
            </a:ln>
          </p:spPr>
          <p:txBody>
            <a:bodyPr anchorCtr="1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41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5200" u="none" cap="none" strike="noStrike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Cherry Danielsson</a:t>
              </a:r>
              <a:endParaRPr b="0" i="0" sz="520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9"/>
            <p:cNvSpPr txBox="1"/>
            <p:nvPr/>
          </p:nvSpPr>
          <p:spPr>
            <a:xfrm>
              <a:off x="6834240" y="1331280"/>
              <a:ext cx="11728440" cy="129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00" u="none" cap="none" strike="noStrike">
                  <a:solidFill>
                    <a:srgbClr val="FF914D"/>
                  </a:solidFill>
                  <a:latin typeface="Poppins"/>
                  <a:ea typeface="Poppins"/>
                  <a:cs typeface="Poppins"/>
                  <a:sym typeface="Poppins"/>
                </a:rPr>
                <a:t>Fadderistrepresentant från Societeten</a:t>
              </a:r>
              <a:endParaRPr b="0" i="0" sz="360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61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360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83" name="Google Shape;283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454359" y="8155080"/>
            <a:ext cx="5188320" cy="326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9865800">
            <a:off x="3332159" y="-973440"/>
            <a:ext cx="6013800" cy="24656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n bild som visar person, kläder, slips, inomhus&#10;&#10;Beskrivning genererad med mycket hög exakthet" id="285" name="Google Shape;285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540000">
            <a:off x="884520" y="2493720"/>
            <a:ext cx="4565880" cy="563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n bild som visar skärm, dator, elektronik, skrivbord&#10;&#10;Automatiskt genererad beskrivning" id="290" name="Google Shape;29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660000">
            <a:off x="837720" y="1858680"/>
            <a:ext cx="4834080" cy="747324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0"/>
          <p:cNvSpPr txBox="1"/>
          <p:nvPr/>
        </p:nvSpPr>
        <p:spPr>
          <a:xfrm>
            <a:off x="5949000" y="3896640"/>
            <a:ext cx="11559600" cy="40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19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sng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Främsta uppgift:</a:t>
            </a:r>
            <a:endParaRPr b="0" i="0" sz="32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67480" lvl="1" marL="535320" marR="0" rtl="0" algn="l">
              <a:lnSpc>
                <a:spcPct val="14190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Sköta kommunikationen mellan Styrelsen och SoCeR, det vill säga vara den kommunicerande länken</a:t>
            </a:r>
            <a:endParaRPr b="0" i="0" sz="32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1" marL="267840" marR="0" rtl="0" algn="l">
              <a:lnSpc>
                <a:spcPct val="1419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sng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endParaRPr b="0" i="0" sz="32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1" marL="267840" marR="0" rtl="0" algn="l">
              <a:lnSpc>
                <a:spcPct val="1419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sng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Hur?</a:t>
            </a:r>
            <a:endParaRPr b="0" i="0" sz="32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67480" lvl="1" marL="535320" marR="0" rtl="0" algn="l">
              <a:lnSpc>
                <a:spcPct val="14190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Aktivt delta på Styrelsens och SoCeR´s möten och föra vidare kommunikation däremellan. </a:t>
            </a:r>
            <a:endParaRPr b="0" i="0" sz="32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2" name="Google Shape;292;p30"/>
          <p:cNvGrpSpPr/>
          <p:nvPr/>
        </p:nvGrpSpPr>
        <p:grpSpPr>
          <a:xfrm>
            <a:off x="6408000" y="1093320"/>
            <a:ext cx="10279080" cy="2019960"/>
            <a:chOff x="6408000" y="1093320"/>
            <a:chExt cx="10279080" cy="2019960"/>
          </a:xfrm>
        </p:grpSpPr>
        <p:sp>
          <p:nvSpPr>
            <p:cNvPr id="293" name="Google Shape;293;p30"/>
            <p:cNvSpPr txBox="1"/>
            <p:nvPr/>
          </p:nvSpPr>
          <p:spPr>
            <a:xfrm>
              <a:off x="7656480" y="2279880"/>
              <a:ext cx="8351280" cy="83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37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5400" u="none" cap="none" strike="noStrike">
                  <a:solidFill>
                    <a:srgbClr val="FF914D"/>
                  </a:solidFill>
                  <a:latin typeface="Poppins"/>
                  <a:ea typeface="Poppins"/>
                  <a:cs typeface="Poppins"/>
                  <a:sym typeface="Poppins"/>
                </a:rPr>
                <a:t>Amanda Balk</a:t>
              </a:r>
              <a:endParaRPr b="0" i="0" sz="540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0"/>
            <p:cNvSpPr txBox="1"/>
            <p:nvPr/>
          </p:nvSpPr>
          <p:spPr>
            <a:xfrm>
              <a:off x="6408000" y="1093320"/>
              <a:ext cx="10279080" cy="6811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2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450" u="none" cap="none" strike="noStrike">
                  <a:solidFill>
                    <a:srgbClr val="FF914D"/>
                  </a:solidFill>
                  <a:latin typeface="Poppins"/>
                  <a:ea typeface="Poppins"/>
                  <a:cs typeface="Poppins"/>
                  <a:sym typeface="Poppins"/>
                </a:rPr>
                <a:t>Festerirepresentant från SoCeR</a:t>
              </a:r>
              <a:endParaRPr b="0" i="0" sz="445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5" name="Google Shape;295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274200">
            <a:off x="-565920" y="-2144880"/>
            <a:ext cx="4847040" cy="4604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091600">
            <a:off x="14436720" y="7924320"/>
            <a:ext cx="6741000" cy="27637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n bild som visar person, inomhus, sitter, bord&#10;&#10;Automatiskt genererad beskrivning" id="297" name="Google Shape;297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020000">
            <a:off x="773640" y="2349000"/>
            <a:ext cx="4859280" cy="5601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14D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9540000">
            <a:off x="8441280" y="-574560"/>
            <a:ext cx="6653880" cy="419184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1"/>
          <p:cNvSpPr/>
          <p:nvPr/>
        </p:nvSpPr>
        <p:spPr>
          <a:xfrm>
            <a:off x="185400" y="2656440"/>
            <a:ext cx="11219400" cy="7441560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</p:sp>
      <p:pic>
        <p:nvPicPr>
          <p:cNvPr id="304" name="Google Shape;304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80000">
            <a:off x="12288960" y="782640"/>
            <a:ext cx="5427000" cy="7218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182800">
            <a:off x="12267360" y="7059240"/>
            <a:ext cx="6229080" cy="59173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6" name="Google Shape;306;p31"/>
          <p:cNvGrpSpPr/>
          <p:nvPr/>
        </p:nvGrpSpPr>
        <p:grpSpPr>
          <a:xfrm>
            <a:off x="1022040" y="345240"/>
            <a:ext cx="13754160" cy="3238920"/>
            <a:chOff x="1022040" y="345240"/>
            <a:chExt cx="13754160" cy="3238920"/>
          </a:xfrm>
        </p:grpSpPr>
        <p:sp>
          <p:nvSpPr>
            <p:cNvPr id="307" name="Google Shape;307;p31"/>
            <p:cNvSpPr txBox="1"/>
            <p:nvPr/>
          </p:nvSpPr>
          <p:spPr>
            <a:xfrm>
              <a:off x="5358600" y="3132360"/>
              <a:ext cx="9417600" cy="45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31"/>
            <p:cNvSpPr txBox="1"/>
            <p:nvPr/>
          </p:nvSpPr>
          <p:spPr>
            <a:xfrm>
              <a:off x="1022040" y="345240"/>
              <a:ext cx="10622520" cy="20775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49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4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Vice ordförande</a:t>
              </a:r>
              <a:endParaRPr b="0" i="0" sz="540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2135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665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Therese Blixt</a:t>
              </a:r>
              <a:endParaRPr b="0" i="0" sz="665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9" name="Google Shape;309;p31"/>
          <p:cNvSpPr txBox="1"/>
          <p:nvPr/>
        </p:nvSpPr>
        <p:spPr>
          <a:xfrm>
            <a:off x="410475" y="2656451"/>
            <a:ext cx="10919100" cy="71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104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50" u="sng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Främsta uppgift:</a:t>
            </a:r>
            <a:endParaRPr b="0" i="0" sz="325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70000" lvl="1" marL="540360" marR="0" rtl="0" algn="l">
              <a:lnSpc>
                <a:spcPct val="14104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Arial"/>
              <a:buChar char="•"/>
            </a:pPr>
            <a:r>
              <a:rPr b="0" i="0" lang="en-US" sz="32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Vice Ordförande ska stödja Ordföranden samt i dess frånvaro sköta Ordförandens åtaganden.</a:t>
            </a:r>
            <a:endParaRPr b="0" i="0" sz="325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70000" lvl="1" marL="540360" marR="0" rtl="0" algn="l">
              <a:lnSpc>
                <a:spcPct val="14104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Arial"/>
              <a:buChar char="•"/>
            </a:pPr>
            <a:r>
              <a:rPr b="0" i="0" lang="en-US" sz="32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Vice Ordföranden sitter också med i INSEKT tillsammans  med andra Ordföranden från sektioner i Norrköping.</a:t>
            </a:r>
            <a:endParaRPr b="0" i="0" sz="325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06375" lvl="0" marL="0" marR="0" rtl="0" algn="l">
              <a:lnSpc>
                <a:spcPct val="14104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Arial"/>
              <a:buChar char="•"/>
            </a:pPr>
            <a:r>
              <a:rPr b="1" i="0" lang="en-US" sz="3250" u="sng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Hur?</a:t>
            </a:r>
            <a:endParaRPr b="0" i="0" sz="325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70000" lvl="1" marL="540360" marR="0" rtl="0" algn="l">
              <a:lnSpc>
                <a:spcPct val="14104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Arial"/>
              <a:buChar char="•"/>
            </a:pPr>
            <a:r>
              <a:rPr b="0" i="0" lang="en-US" sz="32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Tillsammans med Ordförande planera och leda arbetet.</a:t>
            </a:r>
            <a:endParaRPr b="0" i="0" sz="325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70000" lvl="1" marL="540360" marR="0" rtl="0" algn="l">
              <a:lnSpc>
                <a:spcPct val="14104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Arial"/>
              <a:buChar char="•"/>
            </a:pPr>
            <a:r>
              <a:rPr b="0" i="0" lang="en-US" sz="32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Hoppa in istället för Ordförande om det skulle behövas exempelvis på möten.</a:t>
            </a:r>
            <a:endParaRPr b="0" i="0" sz="325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70000" lvl="1" marL="540360" marR="0" rtl="0" algn="l">
              <a:lnSpc>
                <a:spcPct val="14104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Arial"/>
              <a:buChar char="•"/>
            </a:pPr>
            <a:r>
              <a:rPr b="0" i="0" lang="en-US" sz="32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Arbeta för en positiv kultur, ökat engagemang och sammanhållning inom Socionomsektionen.</a:t>
            </a:r>
            <a:endParaRPr b="0" i="0" sz="325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104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5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n bild som visar person, gräs, utomhus, solglasögon&#10;&#10;Beskrivning genererad med mycket hög exakthet" id="310" name="Google Shape;310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80000">
            <a:off x="12535560" y="1162440"/>
            <a:ext cx="5029200" cy="5577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407400">
            <a:off x="221040" y="2071440"/>
            <a:ext cx="4866480" cy="76636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n bild som visar person, man, inomhus, tittar&#10;&#10;Beskrivning genererad med mycket hög exakthet" id="316" name="Google Shape;316;p32"/>
          <p:cNvPicPr preferRelativeResize="0"/>
          <p:nvPr/>
        </p:nvPicPr>
        <p:blipFill rotWithShape="1">
          <a:blip r:embed="rId4">
            <a:alphaModFix/>
          </a:blip>
          <a:srcRect b="0" l="47" r="46" t="9569"/>
          <a:stretch/>
        </p:blipFill>
        <p:spPr>
          <a:xfrm rot="-403200">
            <a:off x="430200" y="2665440"/>
            <a:ext cx="4300920" cy="565848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2"/>
          <p:cNvSpPr txBox="1"/>
          <p:nvPr/>
        </p:nvSpPr>
        <p:spPr>
          <a:xfrm>
            <a:off x="5954760" y="2528640"/>
            <a:ext cx="12223801" cy="7359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20" u="sng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Främsta uppgift:</a:t>
            </a:r>
            <a:endParaRPr b="0" i="0" sz="302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49480" lvl="1" marL="498600" marR="0" rtl="0" algn="l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20"/>
              <a:buFont typeface="Arial"/>
              <a:buChar char="•"/>
            </a:pPr>
            <a:r>
              <a:rPr b="0" i="0" lang="en-US" sz="302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Ha övergripande ansvar och övergripande koll på sektionens arbete.</a:t>
            </a:r>
            <a:endParaRPr b="0" i="0" sz="302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49480" lvl="1" marL="498600" marR="0" rtl="0" algn="l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20"/>
              <a:buFont typeface="Arial"/>
              <a:buChar char="•"/>
            </a:pPr>
            <a:r>
              <a:rPr b="0" i="0" lang="en-US" sz="302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Att skapa dagordningar för styrelsemötena.</a:t>
            </a:r>
            <a:endParaRPr b="0" i="0" sz="302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49480" lvl="1" marL="498600" marR="0" rtl="0" algn="l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20"/>
              <a:buFont typeface="Arial"/>
              <a:buChar char="•"/>
            </a:pPr>
            <a:r>
              <a:rPr b="0" i="0" lang="en-US" sz="302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Gå på möten ordnade av StuFF (INSEKT).</a:t>
            </a:r>
            <a:endParaRPr b="0" i="0" sz="302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49480" lvl="1" marL="498600" marR="0" rtl="0" algn="l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20"/>
              <a:buFont typeface="Arial"/>
              <a:buChar char="•"/>
            </a:pPr>
            <a:r>
              <a:rPr b="0" i="0" lang="en-US" sz="302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Ha kontakt med olika parter, samt om nödvändigt hänvisa dessa till rätt person/personer.</a:t>
            </a:r>
            <a:endParaRPr b="0" i="0" sz="302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20" u="sng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Hur?</a:t>
            </a:r>
            <a:endParaRPr b="0" i="0" sz="302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49480" lvl="1" marL="498600" marR="0" rtl="0" algn="l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20"/>
              <a:buFont typeface="Arial"/>
              <a:buChar char="•"/>
            </a:pPr>
            <a:r>
              <a:rPr b="0" i="0" lang="en-US" sz="302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Genom att planera och delegera</a:t>
            </a:r>
            <a:endParaRPr b="0" i="0" sz="302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49480" lvl="1" marL="498600" marR="0" rtl="0" algn="l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20"/>
              <a:buFont typeface="Arial"/>
              <a:buChar char="•"/>
            </a:pPr>
            <a:r>
              <a:rPr b="0" i="0" lang="en-US" sz="302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Genom att ha koll på att allt sektionen tar sig för, både studiesocialt och inom utbildningen.</a:t>
            </a:r>
            <a:endParaRPr b="0" i="0" sz="302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49480" lvl="1" marL="498600" marR="0" rtl="0" algn="l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20"/>
              <a:buFont typeface="Arial"/>
              <a:buChar char="•"/>
            </a:pPr>
            <a:r>
              <a:rPr b="0" i="0" lang="en-US" sz="302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Skicka månadsupdates till Marie (programansvarig) om styrelsens aktuella arbete.</a:t>
            </a:r>
            <a:endParaRPr b="0" i="0" sz="302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49480" lvl="1" marL="498600" marR="0" rtl="0" algn="l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20"/>
              <a:buFont typeface="Arial"/>
              <a:buChar char="•"/>
            </a:pPr>
            <a:r>
              <a:rPr b="0" i="0" lang="en-US" sz="302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 till gruppens mående och gruppdynamik.</a:t>
            </a:r>
            <a:endParaRPr b="0" i="0" sz="302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8" name="Google Shape;318;p32"/>
          <p:cNvGrpSpPr/>
          <p:nvPr/>
        </p:nvGrpSpPr>
        <p:grpSpPr>
          <a:xfrm>
            <a:off x="9143280" y="285480"/>
            <a:ext cx="8358840" cy="2298960"/>
            <a:chOff x="9143280" y="285480"/>
            <a:chExt cx="8358840" cy="2298960"/>
          </a:xfrm>
        </p:grpSpPr>
        <p:sp>
          <p:nvSpPr>
            <p:cNvPr id="319" name="Google Shape;319;p32"/>
            <p:cNvSpPr txBox="1"/>
            <p:nvPr/>
          </p:nvSpPr>
          <p:spPr>
            <a:xfrm>
              <a:off x="9143280" y="1638000"/>
              <a:ext cx="6468840" cy="9464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848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6600" u="none" cap="none" strike="noStrike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Simon Berg</a:t>
              </a:r>
              <a:endParaRPr b="0" i="0" sz="660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2"/>
            <p:cNvSpPr txBox="1"/>
            <p:nvPr/>
          </p:nvSpPr>
          <p:spPr>
            <a:xfrm>
              <a:off x="9143280" y="285480"/>
              <a:ext cx="8358840" cy="8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820" u="none" cap="none" strike="noStrike">
                  <a:solidFill>
                    <a:srgbClr val="FF914D"/>
                  </a:solidFill>
                  <a:latin typeface="Poppins"/>
                  <a:ea typeface="Poppins"/>
                  <a:cs typeface="Poppins"/>
                  <a:sym typeface="Poppins"/>
                </a:rPr>
                <a:t>Ordförande</a:t>
              </a:r>
              <a:endParaRPr b="0" i="0" sz="582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21" name="Google Shape;321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274200">
            <a:off x="932040" y="-1882440"/>
            <a:ext cx="4847040" cy="4604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091600">
            <a:off x="14436720" y="7924320"/>
            <a:ext cx="6741000" cy="2763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/>
        </p:nvSpPr>
        <p:spPr>
          <a:xfrm>
            <a:off x="6553080" y="4078800"/>
            <a:ext cx="9899640" cy="37753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50560" lvl="1" marL="501120" marR="0" rtl="0" algn="l">
              <a:lnSpc>
                <a:spcPct val="16559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40"/>
              <a:buFont typeface="Arial"/>
              <a:buChar char="•"/>
            </a:pPr>
            <a:r>
              <a:rPr b="1" i="0" lang="en-US" sz="304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Styrelsemöten - protokollen finns på hemsidan</a:t>
            </a:r>
            <a:endParaRPr b="0" i="0" sz="304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50199" lvl="1" marL="500399" marR="0" rtl="0" algn="l">
              <a:lnSpc>
                <a:spcPct val="1678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Char char="•"/>
            </a:pPr>
            <a:r>
              <a:rPr b="1" i="0" lang="en-US" sz="30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Möten med Marie</a:t>
            </a:r>
            <a:endParaRPr b="0" i="0" sz="3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50560" lvl="1" marL="501120" marR="0" rtl="0" algn="l">
              <a:lnSpc>
                <a:spcPct val="16559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40"/>
              <a:buFont typeface="Arial"/>
              <a:buChar char="•"/>
            </a:pPr>
            <a:r>
              <a:rPr b="1" i="0" lang="en-US" sz="304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Kontakt med arbetslivet samt utomstående parter</a:t>
            </a:r>
            <a:endParaRPr b="0" i="0" sz="304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50560" lvl="1" marL="501120" marR="0" rtl="0" algn="l">
              <a:lnSpc>
                <a:spcPct val="16559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40"/>
              <a:buFont typeface="Arial"/>
              <a:buChar char="•"/>
            </a:pPr>
            <a:r>
              <a:rPr b="1" i="0" lang="en-US" sz="304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Kontakt med studenterna</a:t>
            </a:r>
            <a:endParaRPr b="0" i="0" sz="304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50199" lvl="1" marL="500399" marR="0" rtl="0" algn="l">
              <a:lnSpc>
                <a:spcPct val="1678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Char char="•"/>
            </a:pPr>
            <a:r>
              <a:rPr b="1" i="0" lang="en-US" sz="30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Evenemang för studenter inom sektionen</a:t>
            </a:r>
            <a:endParaRPr b="0" i="0" sz="3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" name="Google Shape;76;p15"/>
          <p:cNvGrpSpPr/>
          <p:nvPr/>
        </p:nvGrpSpPr>
        <p:grpSpPr>
          <a:xfrm>
            <a:off x="6531480" y="956160"/>
            <a:ext cx="11878920" cy="2729160"/>
            <a:chOff x="6531480" y="956160"/>
            <a:chExt cx="11878920" cy="2729160"/>
          </a:xfrm>
        </p:grpSpPr>
        <p:sp>
          <p:nvSpPr>
            <p:cNvPr id="77" name="Google Shape;77;p15"/>
            <p:cNvSpPr txBox="1"/>
            <p:nvPr/>
          </p:nvSpPr>
          <p:spPr>
            <a:xfrm>
              <a:off x="6531480" y="2702160"/>
              <a:ext cx="9187200" cy="9831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9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FF914D"/>
                  </a:solidFill>
                  <a:latin typeface="Poppins"/>
                  <a:ea typeface="Poppins"/>
                  <a:cs typeface="Poppins"/>
                  <a:sym typeface="Poppins"/>
                </a:rPr>
                <a:t>Länken mellan StuFF, programledningen och er studenter</a:t>
              </a:r>
              <a:endParaRPr b="0" i="0" sz="320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5"/>
            <p:cNvSpPr txBox="1"/>
            <p:nvPr/>
          </p:nvSpPr>
          <p:spPr>
            <a:xfrm>
              <a:off x="6531480" y="956160"/>
              <a:ext cx="11878920" cy="132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1995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8670" u="none" cap="none" strike="noStrike">
                  <a:solidFill>
                    <a:srgbClr val="FF914D"/>
                  </a:solidFill>
                  <a:latin typeface="Poppins"/>
                  <a:ea typeface="Poppins"/>
                  <a:cs typeface="Poppins"/>
                  <a:sym typeface="Poppins"/>
                </a:rPr>
                <a:t>Om oss</a:t>
              </a:r>
              <a:endParaRPr b="0" i="0" sz="867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9" name="Google Shape;7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6661200">
            <a:off x="-319320" y="-700200"/>
            <a:ext cx="4847040" cy="4604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2091600">
            <a:off x="13672080" y="7202520"/>
            <a:ext cx="6741000" cy="27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3040" y="4457880"/>
            <a:ext cx="5349600" cy="5499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BD59"/>
        </a:solidFill>
      </p:bgPr>
    </p:bg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274200">
            <a:off x="-1446481" y="-125640"/>
            <a:ext cx="5738400" cy="54514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8" name="Google Shape;328;p33"/>
          <p:cNvGrpSpPr/>
          <p:nvPr/>
        </p:nvGrpSpPr>
        <p:grpSpPr>
          <a:xfrm>
            <a:off x="6339240" y="372600"/>
            <a:ext cx="12219498" cy="9105480"/>
            <a:chOff x="6339240" y="372600"/>
            <a:chExt cx="12219498" cy="9105480"/>
          </a:xfrm>
        </p:grpSpPr>
        <p:sp>
          <p:nvSpPr>
            <p:cNvPr id="329" name="Google Shape;329;p33"/>
            <p:cNvSpPr/>
            <p:nvPr/>
          </p:nvSpPr>
          <p:spPr>
            <a:xfrm>
              <a:off x="6339240" y="372600"/>
              <a:ext cx="12219498" cy="910548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30" name="Google Shape;330;p33"/>
            <p:cNvSpPr txBox="1"/>
            <p:nvPr/>
          </p:nvSpPr>
          <p:spPr>
            <a:xfrm>
              <a:off x="7923960" y="3826440"/>
              <a:ext cx="9381000" cy="527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44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50" u="sng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Främsta uppgift:</a:t>
              </a:r>
              <a:endParaRPr b="0" i="0" sz="365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-460375" lvl="0" marL="457200" marR="0" rtl="0" algn="l">
                <a:lnSpc>
                  <a:spcPct val="124411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50"/>
                <a:buFont typeface="Calibri"/>
                <a:buChar char="●"/>
              </a:pPr>
              <a:r>
                <a:rPr lang="en-US" sz="365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Rekrytera nästa års Styrelse</a:t>
              </a:r>
              <a:r>
                <a:rPr b="0" i="0" lang="en-US" sz="365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b="0" i="0" sz="365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0" lvl="1" marL="267840" marR="0" rtl="0" algn="l">
                <a:lnSpc>
                  <a:spcPct val="1244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650" u="sng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Hur?</a:t>
              </a:r>
              <a:endParaRPr b="0" i="0" sz="365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-415925" lvl="0" marL="457200" marR="0" rtl="0" algn="l">
                <a:lnSpc>
                  <a:spcPct val="141506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950"/>
                <a:buFont typeface="Arial"/>
                <a:buChar char="●"/>
              </a:pPr>
              <a:r>
                <a:rPr lang="en-US" sz="2950">
                  <a:solidFill>
                    <a:srgbClr val="FFFFFF"/>
                  </a:solidFill>
                </a:rPr>
                <a:t>Marknadsföra att söka styrelsen</a:t>
              </a:r>
              <a:endParaRPr sz="2950">
                <a:solidFill>
                  <a:srgbClr val="FFFFFF"/>
                </a:solidFill>
              </a:endParaRPr>
            </a:p>
            <a:p>
              <a:pPr indent="-415925" lvl="0" marL="457200" marR="0" rtl="0" algn="l">
                <a:lnSpc>
                  <a:spcPct val="141506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950"/>
                <a:buFont typeface="Arial"/>
                <a:buChar char="●"/>
              </a:pPr>
              <a:r>
                <a:rPr lang="en-US" sz="2950">
                  <a:solidFill>
                    <a:srgbClr val="FFFFFF"/>
                  </a:solidFill>
                </a:rPr>
                <a:t>Genomföra intervjuer</a:t>
              </a:r>
              <a:endParaRPr sz="2950">
                <a:solidFill>
                  <a:srgbClr val="FFFFFF"/>
                </a:solidFill>
              </a:endParaRPr>
            </a:p>
            <a:p>
              <a:pPr indent="-415925" lvl="0" marL="457200" marR="0" rtl="0" algn="l">
                <a:lnSpc>
                  <a:spcPct val="141506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950"/>
                <a:buFont typeface="Arial"/>
                <a:buChar char="●"/>
              </a:pPr>
              <a:r>
                <a:rPr lang="en-US" sz="2950">
                  <a:solidFill>
                    <a:srgbClr val="FFFFFF"/>
                  </a:solidFill>
                </a:rPr>
                <a:t>Presentera årets nya Styrelse på årsmötet i december</a:t>
              </a:r>
              <a:endParaRPr b="0" i="0" sz="295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33"/>
          <p:cNvGrpSpPr/>
          <p:nvPr/>
        </p:nvGrpSpPr>
        <p:grpSpPr>
          <a:xfrm>
            <a:off x="6670080" y="551520"/>
            <a:ext cx="11892660" cy="2994840"/>
            <a:chOff x="6670080" y="551520"/>
            <a:chExt cx="11892660" cy="2994840"/>
          </a:xfrm>
        </p:grpSpPr>
        <p:sp>
          <p:nvSpPr>
            <p:cNvPr id="332" name="Google Shape;332;p33"/>
            <p:cNvSpPr/>
            <p:nvPr/>
          </p:nvSpPr>
          <p:spPr>
            <a:xfrm>
              <a:off x="6670080" y="551520"/>
              <a:ext cx="11558538" cy="2994840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  <p:sp>
          <p:nvSpPr>
            <p:cNvPr id="333" name="Google Shape;333;p33"/>
            <p:cNvSpPr txBox="1"/>
            <p:nvPr/>
          </p:nvSpPr>
          <p:spPr>
            <a:xfrm>
              <a:off x="7425550" y="2392500"/>
              <a:ext cx="10545900" cy="93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1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41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52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Anna Fälth &amp; Nella Sarawaran</a:t>
              </a:r>
              <a:endParaRPr b="0" i="0" sz="520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3"/>
            <p:cNvSpPr txBox="1"/>
            <p:nvPr/>
          </p:nvSpPr>
          <p:spPr>
            <a:xfrm>
              <a:off x="6834240" y="1331280"/>
              <a:ext cx="11728500" cy="129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600">
                  <a:solidFill>
                    <a:srgbClr val="FF914D"/>
                  </a:solidFill>
                  <a:latin typeface="Poppins"/>
                  <a:ea typeface="Poppins"/>
                  <a:cs typeface="Poppins"/>
                  <a:sym typeface="Poppins"/>
                </a:rPr>
                <a:t>Valberedningen för Socionomsektionen</a:t>
              </a:r>
              <a:endParaRPr b="0" i="0" sz="360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6125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360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35" name="Google Shape;335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454359" y="8155080"/>
            <a:ext cx="5188320" cy="326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9865800">
            <a:off x="3332160" y="-973440"/>
            <a:ext cx="6013800" cy="246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24910">
            <a:off x="146727" y="319743"/>
            <a:ext cx="3978145" cy="620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3"/>
          <p:cNvPicPr preferRelativeResize="0"/>
          <p:nvPr/>
        </p:nvPicPr>
        <p:blipFill rotWithShape="1">
          <a:blip r:embed="rId7">
            <a:alphaModFix/>
          </a:blip>
          <a:srcRect b="22438" l="0" r="0" t="0"/>
          <a:stretch/>
        </p:blipFill>
        <p:spPr>
          <a:xfrm rot="-142208">
            <a:off x="272373" y="611411"/>
            <a:ext cx="3726854" cy="5138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15993">
            <a:off x="3375775" y="4369125"/>
            <a:ext cx="3956822" cy="6169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207263">
            <a:off x="3504259" y="4768174"/>
            <a:ext cx="3699865" cy="493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236154">
            <a:off x="6310367" y="3192288"/>
            <a:ext cx="2744640" cy="3742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6619200">
            <a:off x="13287241" y="-1015200"/>
            <a:ext cx="6025320" cy="596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274200">
            <a:off x="118440" y="-116280"/>
            <a:ext cx="4847040" cy="507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384055">
            <a:off x="3307448" y="5872205"/>
            <a:ext cx="2837521" cy="386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300000">
            <a:off x="12123695" y="6238720"/>
            <a:ext cx="2837520" cy="386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240001">
            <a:off x="8780550" y="6168503"/>
            <a:ext cx="2837520" cy="386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300000">
            <a:off x="15287395" y="5707530"/>
            <a:ext cx="2837520" cy="386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240000">
            <a:off x="9414605" y="2220763"/>
            <a:ext cx="2744640" cy="3742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240001">
            <a:off x="15255705" y="260200"/>
            <a:ext cx="2837520" cy="386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56905" y="2159030"/>
            <a:ext cx="2837520" cy="386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16158" y="1263610"/>
            <a:ext cx="2837520" cy="386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34"/>
          <p:cNvSpPr txBox="1"/>
          <p:nvPr/>
        </p:nvSpPr>
        <p:spPr>
          <a:xfrm>
            <a:off x="6424875" y="455000"/>
            <a:ext cx="6283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09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592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Det här är vi</a:t>
            </a:r>
            <a:endParaRPr b="0" i="0" sz="592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7" name="Google Shape;357;p34"/>
          <p:cNvPicPr preferRelativeResize="0"/>
          <p:nvPr/>
        </p:nvPicPr>
        <p:blipFill rotWithShape="1">
          <a:blip r:embed="rId6">
            <a:alphaModFix/>
          </a:blip>
          <a:srcRect b="8910" l="6156" r="10138" t="8095"/>
          <a:stretch/>
        </p:blipFill>
        <p:spPr>
          <a:xfrm>
            <a:off x="12636180" y="2458363"/>
            <a:ext cx="2478960" cy="326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4"/>
          <p:cNvPicPr preferRelativeResize="0"/>
          <p:nvPr/>
        </p:nvPicPr>
        <p:blipFill rotWithShape="1">
          <a:blip r:embed="rId7">
            <a:alphaModFix/>
          </a:blip>
          <a:srcRect b="5352" l="-999" r="385" t="134"/>
          <a:stretch/>
        </p:blipFill>
        <p:spPr>
          <a:xfrm rot="253913">
            <a:off x="9545832" y="2398864"/>
            <a:ext cx="2482201" cy="3105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4"/>
          <p:cNvPicPr preferRelativeResize="0"/>
          <p:nvPr/>
        </p:nvPicPr>
        <p:blipFill rotWithShape="1">
          <a:blip r:embed="rId8">
            <a:alphaModFix/>
          </a:blip>
          <a:srcRect b="7875" l="6868" r="7987" t="9040"/>
          <a:stretch/>
        </p:blipFill>
        <p:spPr>
          <a:xfrm rot="-4">
            <a:off x="3591826" y="1509089"/>
            <a:ext cx="2486160" cy="3230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240002">
            <a:off x="15432652" y="537583"/>
            <a:ext cx="2483640" cy="331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-359999">
            <a:off x="12312331" y="6536615"/>
            <a:ext cx="2460240" cy="327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300000">
            <a:off x="15473269" y="6005432"/>
            <a:ext cx="2455920" cy="32706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n bild som visar skärm, dator, elektronik, inomhus&#10;&#10;Beskrivning genererad med mycket hög exakthet" id="363" name="Google Shape;36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480001">
            <a:off x="365397" y="485815"/>
            <a:ext cx="2837520" cy="38663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n bild som visar skärm, dator, elektronik, inomhus&#10;&#10;Beskrivning genererad med mycket hög exakthet" id="364" name="Google Shape;364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20001">
            <a:off x="196662" y="4951315"/>
            <a:ext cx="2837521" cy="386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239998">
            <a:off x="8971349" y="6466399"/>
            <a:ext cx="2455921" cy="3270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4"/>
          <p:cNvPicPr preferRelativeResize="0"/>
          <p:nvPr/>
        </p:nvPicPr>
        <p:blipFill rotWithShape="1">
          <a:blip r:embed="rId13">
            <a:alphaModFix/>
          </a:blip>
          <a:srcRect b="1364" l="21142" r="30029" t="1896"/>
          <a:stretch/>
        </p:blipFill>
        <p:spPr>
          <a:xfrm rot="278624">
            <a:off x="6402176" y="3363962"/>
            <a:ext cx="2478813" cy="3251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4"/>
          <p:cNvPicPr preferRelativeResize="0"/>
          <p:nvPr/>
        </p:nvPicPr>
        <p:blipFill rotWithShape="1">
          <a:blip r:embed="rId14">
            <a:alphaModFix/>
          </a:blip>
          <a:srcRect b="0" l="22493" r="24816" t="309"/>
          <a:stretch/>
        </p:blipFill>
        <p:spPr>
          <a:xfrm rot="-523734">
            <a:off x="544654" y="770447"/>
            <a:ext cx="2478988" cy="3105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4"/>
          <p:cNvPicPr preferRelativeResize="0"/>
          <p:nvPr/>
        </p:nvPicPr>
        <p:blipFill rotWithShape="1">
          <a:blip r:embed="rId15">
            <a:alphaModFix/>
          </a:blip>
          <a:srcRect b="0" l="16464" r="29340" t="0"/>
          <a:stretch/>
        </p:blipFill>
        <p:spPr>
          <a:xfrm rot="-367400">
            <a:off x="3444613" y="6121995"/>
            <a:ext cx="2486152" cy="3037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4"/>
          <p:cNvPicPr preferRelativeResize="0"/>
          <p:nvPr/>
        </p:nvPicPr>
        <p:blipFill rotWithShape="1">
          <a:blip r:embed="rId16">
            <a:alphaModFix/>
          </a:blip>
          <a:srcRect b="0" l="14721" r="31939" t="0"/>
          <a:stretch/>
        </p:blipFill>
        <p:spPr>
          <a:xfrm rot="-133517">
            <a:off x="367563" y="5236375"/>
            <a:ext cx="2482024" cy="308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7380000">
            <a:off x="-2667960" y="-2232000"/>
            <a:ext cx="6702120" cy="636696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5"/>
          <p:cNvSpPr txBox="1"/>
          <p:nvPr/>
        </p:nvSpPr>
        <p:spPr>
          <a:xfrm>
            <a:off x="3675240" y="1248840"/>
            <a:ext cx="10937520" cy="1036800"/>
          </a:xfrm>
          <a:prstGeom prst="rect">
            <a:avLst/>
          </a:prstGeom>
          <a:noFill/>
          <a:ln>
            <a:noFill/>
          </a:ln>
        </p:spPr>
        <p:txBody>
          <a:bodyPr anchorCtr="1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200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8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VÅRA </a:t>
            </a:r>
            <a:r>
              <a:rPr b="1" i="0" lang="en-US" sz="68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SOCIALA MEDIER</a:t>
            </a:r>
            <a:endParaRPr b="0" i="0" sz="68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6" name="Google Shape;376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60120" y="2568960"/>
            <a:ext cx="3009960" cy="300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68720" y="2568960"/>
            <a:ext cx="3009960" cy="30099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8" name="Google Shape;378;p35"/>
          <p:cNvGrpSpPr/>
          <p:nvPr/>
        </p:nvGrpSpPr>
        <p:grpSpPr>
          <a:xfrm>
            <a:off x="2128680" y="5689080"/>
            <a:ext cx="6102720" cy="1283040"/>
            <a:chOff x="2128680" y="5689080"/>
            <a:chExt cx="6102720" cy="1283040"/>
          </a:xfrm>
        </p:grpSpPr>
        <p:sp>
          <p:nvSpPr>
            <p:cNvPr id="379" name="Google Shape;379;p35"/>
            <p:cNvSpPr txBox="1"/>
            <p:nvPr/>
          </p:nvSpPr>
          <p:spPr>
            <a:xfrm>
              <a:off x="2128680" y="6331680"/>
              <a:ext cx="6102720" cy="640440"/>
            </a:xfrm>
            <a:prstGeom prst="rect">
              <a:avLst/>
            </a:prstGeom>
            <a:noFill/>
            <a:ln>
              <a:noFill/>
            </a:ln>
          </p:spPr>
          <p:txBody>
            <a:bodyPr anchorCtr="1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Anonymous Pro"/>
                  <a:ea typeface="Anonymous Pro"/>
                  <a:cs typeface="Anonymous Pro"/>
                  <a:sym typeface="Anonymous Pro"/>
                </a:rPr>
                <a:t>Socionomsektionen LiU</a:t>
              </a:r>
              <a:endParaRPr b="0" i="0" sz="360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35"/>
            <p:cNvSpPr txBox="1"/>
            <p:nvPr/>
          </p:nvSpPr>
          <p:spPr>
            <a:xfrm>
              <a:off x="2170080" y="5689080"/>
              <a:ext cx="5990040" cy="703440"/>
            </a:xfrm>
            <a:prstGeom prst="rect">
              <a:avLst/>
            </a:prstGeom>
            <a:noFill/>
            <a:ln>
              <a:noFill/>
            </a:ln>
          </p:spPr>
          <p:txBody>
            <a:bodyPr anchorCtr="1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00" u="none" cap="none" strike="noStrike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Facebook</a:t>
              </a:r>
              <a:endParaRPr b="0" i="0" sz="390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1" name="Google Shape;381;p35"/>
          <p:cNvGrpSpPr/>
          <p:nvPr/>
        </p:nvGrpSpPr>
        <p:grpSpPr>
          <a:xfrm>
            <a:off x="9673920" y="5697000"/>
            <a:ext cx="6186960" cy="1326240"/>
            <a:chOff x="9673920" y="5697000"/>
            <a:chExt cx="6186960" cy="1326240"/>
          </a:xfrm>
        </p:grpSpPr>
        <p:sp>
          <p:nvSpPr>
            <p:cNvPr id="382" name="Google Shape;382;p35"/>
            <p:cNvSpPr txBox="1"/>
            <p:nvPr/>
          </p:nvSpPr>
          <p:spPr>
            <a:xfrm>
              <a:off x="9673920" y="6382800"/>
              <a:ext cx="6168960" cy="640440"/>
            </a:xfrm>
            <a:prstGeom prst="rect">
              <a:avLst/>
            </a:prstGeom>
            <a:noFill/>
            <a:ln>
              <a:noFill/>
            </a:ln>
          </p:spPr>
          <p:txBody>
            <a:bodyPr anchorCtr="1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600" u="none" cap="none" strike="noStrike">
                  <a:solidFill>
                    <a:srgbClr val="FFFFFF"/>
                  </a:solidFill>
                  <a:latin typeface="Anonymous Pro"/>
                  <a:ea typeface="Anonymous Pro"/>
                  <a:cs typeface="Anonymous Pro"/>
                  <a:sym typeface="Anonymous Pro"/>
                </a:rPr>
                <a:t>@Socionomsektionenliu</a:t>
              </a:r>
              <a:endParaRPr b="0" i="0" sz="360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35"/>
            <p:cNvSpPr txBox="1"/>
            <p:nvPr/>
          </p:nvSpPr>
          <p:spPr>
            <a:xfrm>
              <a:off x="9806040" y="5697000"/>
              <a:ext cx="6054840" cy="700920"/>
            </a:xfrm>
            <a:prstGeom prst="rect">
              <a:avLst/>
            </a:prstGeom>
            <a:noFill/>
            <a:ln>
              <a:noFill/>
            </a:ln>
          </p:spPr>
          <p:txBody>
            <a:bodyPr anchorCtr="1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940" u="none" cap="none" strike="noStrike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rPr>
                <a:t>Instagram</a:t>
              </a:r>
              <a:endParaRPr b="0" i="0" sz="394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84" name="Google Shape;384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620000">
            <a:off x="14121359" y="-5040"/>
            <a:ext cx="4668840" cy="294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35"/>
          <p:cNvSpPr txBox="1"/>
          <p:nvPr/>
        </p:nvSpPr>
        <p:spPr>
          <a:xfrm>
            <a:off x="3716640" y="8048880"/>
            <a:ext cx="10896480" cy="7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99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sng" cap="none" strike="noStrike">
                <a:solidFill>
                  <a:srgbClr val="FFBD59"/>
                </a:solidFill>
                <a:latin typeface="Anonymous Pro"/>
                <a:ea typeface="Anonymous Pro"/>
                <a:cs typeface="Anonymous Pro"/>
                <a:sym typeface="Anonymous Pro"/>
              </a:rPr>
              <a:t>http://www.socionomsektionenliu.se</a:t>
            </a:r>
            <a:endParaRPr b="0" i="0" sz="42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35"/>
          <p:cNvSpPr txBox="1"/>
          <p:nvPr/>
        </p:nvSpPr>
        <p:spPr>
          <a:xfrm rot="1047000">
            <a:off x="14316480" y="7671240"/>
            <a:ext cx="3871080" cy="10062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På vår hemsida finns alla postspecifika mejladresser !!!</a:t>
            </a:r>
            <a:endParaRPr b="0" i="0" sz="2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injepil: medsols böj" id="387" name="Google Shape;387;p3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4560000">
            <a:off x="14668199" y="814140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35"/>
          <p:cNvSpPr txBox="1"/>
          <p:nvPr/>
        </p:nvSpPr>
        <p:spPr>
          <a:xfrm rot="-789542">
            <a:off x="240455" y="4348194"/>
            <a:ext cx="3055943" cy="1006251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FFBD59"/>
                </a:solidFill>
                <a:latin typeface="Comic Sans MS"/>
                <a:ea typeface="Comic Sans MS"/>
                <a:cs typeface="Comic Sans MS"/>
                <a:sym typeface="Comic Sans MS"/>
              </a:rPr>
              <a:t>SÖK STYRELSEN det blir kul!!! &lt;3</a:t>
            </a:r>
            <a:endParaRPr b="1" i="0" sz="2000" u="none" cap="none" strike="noStrike">
              <a:solidFill>
                <a:srgbClr val="FFBD59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BD59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6"/>
          <p:cNvPicPr preferRelativeResize="0"/>
          <p:nvPr/>
        </p:nvPicPr>
        <p:blipFill rotWithShape="1">
          <a:blip r:embed="rId3">
            <a:alphaModFix/>
          </a:blip>
          <a:srcRect b="0" l="3329" r="3329" t="0"/>
          <a:stretch/>
        </p:blipFill>
        <p:spPr>
          <a:xfrm rot="-225000">
            <a:off x="317160" y="-167040"/>
            <a:ext cx="4934880" cy="11369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253200">
            <a:off x="107640" y="1280520"/>
            <a:ext cx="5610600" cy="808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78720" y="-3784680"/>
            <a:ext cx="8312760" cy="822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" name="Google Shape;89;p16"/>
          <p:cNvGrpSpPr/>
          <p:nvPr/>
        </p:nvGrpSpPr>
        <p:grpSpPr>
          <a:xfrm>
            <a:off x="6430680" y="1236600"/>
            <a:ext cx="12041280" cy="8098200"/>
            <a:chOff x="6430680" y="1236600"/>
            <a:chExt cx="12041280" cy="8098200"/>
          </a:xfrm>
        </p:grpSpPr>
        <p:sp>
          <p:nvSpPr>
            <p:cNvPr id="90" name="Google Shape;90;p16"/>
            <p:cNvSpPr txBox="1"/>
            <p:nvPr/>
          </p:nvSpPr>
          <p:spPr>
            <a:xfrm>
              <a:off x="6430680" y="1236600"/>
              <a:ext cx="12041280" cy="6447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8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2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Utbildningsbevakare (UB)</a:t>
              </a:r>
              <a:endParaRPr b="0" i="0" sz="420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6"/>
            <p:cNvSpPr txBox="1"/>
            <p:nvPr/>
          </p:nvSpPr>
          <p:spPr>
            <a:xfrm>
              <a:off x="6430680" y="3144960"/>
              <a:ext cx="10353960" cy="61898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5279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00" u="sng" cap="none" strike="noStrike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Främsta uppgift:</a:t>
              </a:r>
              <a:endParaRPr b="0" i="0" sz="290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-241919" lvl="1" marL="484560" marR="0" rtl="0" algn="l">
                <a:lnSpc>
                  <a:spcPct val="15279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Char char="•"/>
              </a:pPr>
              <a:r>
                <a:rPr b="1" i="0" lang="en-US" sz="2900" u="none" cap="none" strike="noStrike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Övervaka kvaliteten och innehållet i vår utbildning</a:t>
              </a:r>
              <a:endParaRPr b="0" i="0" sz="290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5279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00" u="sng" cap="none" strike="noStrike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Hur?</a:t>
              </a:r>
              <a:endParaRPr b="0" i="0" sz="290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-241919" lvl="1" marL="484560" marR="0" rtl="0" algn="l">
                <a:lnSpc>
                  <a:spcPct val="15279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Char char="•"/>
              </a:pPr>
              <a:r>
                <a:rPr b="1" i="0" lang="en-US" sz="2900" u="none" cap="none" strike="noStrike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Lyfta sådant som rör innehållet i utbildningen ur ett studentperspektiv</a:t>
              </a:r>
              <a:endParaRPr b="0" i="0" sz="290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-241919" lvl="1" marL="484560" marR="0" rtl="0" algn="l">
                <a:lnSpc>
                  <a:spcPct val="15279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Char char="•"/>
              </a:pPr>
              <a:r>
                <a:rPr b="1" i="0" lang="en-US" sz="2900" u="none" cap="none" strike="noStrike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Se till att kommunikationen mellan studenter, lärare och andra parter fungerar</a:t>
              </a:r>
              <a:endParaRPr b="0" i="0" sz="290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-241919" lvl="1" marL="484560" marR="0" rtl="0" algn="l">
                <a:lnSpc>
                  <a:spcPct val="15279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Char char="•"/>
              </a:pPr>
              <a:r>
                <a:rPr b="1" i="0" lang="en-US" sz="2900" u="none" cap="none" strike="noStrike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Delta på lärarmöten, programråd, studentråd och hantera enskilda frågor och studentärenden</a:t>
              </a:r>
              <a:endParaRPr b="0" i="0" sz="290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-241919" lvl="1" marL="483840" marR="0" rtl="0" algn="l">
                <a:lnSpc>
                  <a:spcPct val="15279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Char char="•"/>
              </a:pPr>
              <a:r>
                <a:rPr b="1" i="0" lang="en-US" sz="2900" u="none" cap="none" strike="noStrike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Delta på UB-möten med övriga utbildningsbevakare och StuFF</a:t>
              </a:r>
              <a:endParaRPr b="0" i="0" sz="290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6"/>
            <p:cNvSpPr txBox="1"/>
            <p:nvPr/>
          </p:nvSpPr>
          <p:spPr>
            <a:xfrm>
              <a:off x="6430680" y="1846080"/>
              <a:ext cx="10473480" cy="9489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4102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525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Rasmus Classén</a:t>
              </a:r>
              <a:endParaRPr b="0" i="0" sz="525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3" name="Google Shape;93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849600">
            <a:off x="14694840" y="8615160"/>
            <a:ext cx="5738400" cy="54514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n bild som visar person, man, inomhus, tittar&#10;&#10;Beskrivning genererad med mycket hög exakthet" id="94" name="Google Shape;94;p16"/>
          <p:cNvPicPr preferRelativeResize="0"/>
          <p:nvPr/>
        </p:nvPicPr>
        <p:blipFill rotWithShape="1">
          <a:blip r:embed="rId7">
            <a:alphaModFix/>
          </a:blip>
          <a:srcRect b="17926" l="0" r="-311" t="17749"/>
          <a:stretch/>
        </p:blipFill>
        <p:spPr>
          <a:xfrm rot="240000">
            <a:off x="498600" y="1884960"/>
            <a:ext cx="4961520" cy="6050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BD59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7"/>
          <p:cNvPicPr preferRelativeResize="0"/>
          <p:nvPr/>
        </p:nvPicPr>
        <p:blipFill rotWithShape="1">
          <a:blip r:embed="rId3">
            <a:alphaModFix/>
          </a:blip>
          <a:srcRect b="0" l="3332" r="3323" t="0"/>
          <a:stretch/>
        </p:blipFill>
        <p:spPr>
          <a:xfrm rot="241617">
            <a:off x="13112935" y="-649490"/>
            <a:ext cx="4934880" cy="11369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253200">
            <a:off x="12666815" y="994633"/>
            <a:ext cx="5610600" cy="8081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4236355" y="-6305880"/>
            <a:ext cx="8312759" cy="82295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" name="Google Shape;102;p17"/>
          <p:cNvGrpSpPr/>
          <p:nvPr/>
        </p:nvGrpSpPr>
        <p:grpSpPr>
          <a:xfrm>
            <a:off x="558037" y="1814400"/>
            <a:ext cx="12472693" cy="6921350"/>
            <a:chOff x="558037" y="1814400"/>
            <a:chExt cx="12472693" cy="6921350"/>
          </a:xfrm>
        </p:grpSpPr>
        <p:sp>
          <p:nvSpPr>
            <p:cNvPr id="103" name="Google Shape;103;p17"/>
            <p:cNvSpPr txBox="1"/>
            <p:nvPr/>
          </p:nvSpPr>
          <p:spPr>
            <a:xfrm>
              <a:off x="989330" y="1814400"/>
              <a:ext cx="12041400" cy="64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08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4200">
                  <a:latin typeface="Poppins"/>
                  <a:ea typeface="Poppins"/>
                  <a:cs typeface="Poppins"/>
                  <a:sym typeface="Poppins"/>
                </a:rPr>
                <a:t>Vice- </a:t>
              </a:r>
              <a:r>
                <a:rPr b="1" i="0" lang="en-US" sz="420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Utbildningsbevakare (Vice-UB)</a:t>
              </a:r>
              <a:endParaRPr b="0" i="0" sz="420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17"/>
            <p:cNvSpPr txBox="1"/>
            <p:nvPr/>
          </p:nvSpPr>
          <p:spPr>
            <a:xfrm>
              <a:off x="558037" y="2545850"/>
              <a:ext cx="11715600" cy="618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5279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00" u="sng" cap="none" strike="noStrike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Främsta uppgift:</a:t>
              </a:r>
              <a:endParaRPr b="0" i="0" sz="290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-241919" lvl="1" marL="484559" marR="0" rtl="0" algn="l">
                <a:lnSpc>
                  <a:spcPct val="15279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900"/>
                <a:buFont typeface="Arial"/>
                <a:buChar char="•"/>
              </a:pPr>
              <a:r>
                <a:rPr b="1" lang="en-US" sz="2900">
                  <a:latin typeface="Arimo"/>
                  <a:ea typeface="Arimo"/>
                  <a:cs typeface="Arimo"/>
                  <a:sym typeface="Arimo"/>
                </a:rPr>
                <a:t>Stötta UB i att ö</a:t>
              </a:r>
              <a:r>
                <a:rPr b="1" i="0" lang="en-US" sz="2900" u="none" cap="none" strike="noStrike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vervaka kvaliteten och innehållet i vår utbildning</a:t>
              </a:r>
              <a:endParaRPr b="0" i="0" sz="290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5279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900" u="sng" cap="none" strike="noStrike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Hur?</a:t>
              </a:r>
              <a:endParaRPr b="0" i="0" sz="290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-235569" lvl="1" marL="484559" marR="0" rtl="0" algn="l">
                <a:lnSpc>
                  <a:spcPct val="15279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Char char="•"/>
              </a:pPr>
              <a:r>
                <a:rPr i="0" lang="en-US" sz="2800" u="none" cap="none" strike="noStrike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Lyfta sådant som rör innehållet i utbildningen ur ett studentperspektiv</a:t>
              </a:r>
              <a:endParaRPr i="0" sz="2800" u="none" cap="none" strike="noStrike"/>
            </a:p>
            <a:p>
              <a:pPr indent="-235569" lvl="1" marL="484559" marR="0" rtl="0" algn="l">
                <a:lnSpc>
                  <a:spcPct val="15279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Char char="•"/>
              </a:pPr>
              <a:r>
                <a:rPr i="0" lang="en-US" sz="2800" u="none" cap="none" strike="noStrike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Se till att kommunikationen mellan studenter, lärare och andra parter fungerar</a:t>
              </a:r>
              <a:endParaRPr i="0" sz="2800" u="none" cap="none" strike="noStrike"/>
            </a:p>
            <a:p>
              <a:pPr indent="-235569" lvl="1" marL="484559" marR="0" rtl="0" algn="l">
                <a:lnSpc>
                  <a:spcPct val="15279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Char char="•"/>
              </a:pPr>
              <a:r>
                <a:rPr i="0" lang="en-US" sz="2800" u="none" cap="none" strike="noStrike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Delta på lärarmöten, programråd, studentråd och hantera enskilda frågor och studentärenden</a:t>
              </a:r>
              <a:endParaRPr i="0" sz="2800" u="none" cap="none" strike="noStrike"/>
            </a:p>
            <a:p>
              <a:pPr indent="-235569" lvl="1" marL="483839" marR="0" rtl="0" algn="l">
                <a:lnSpc>
                  <a:spcPct val="15279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Char char="•"/>
              </a:pPr>
              <a:r>
                <a:rPr i="0" lang="en-US" sz="2800" u="none" cap="none" strike="noStrike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Delta på UB-möten med övriga utbildningsbevakare och StuFF</a:t>
              </a:r>
              <a:endParaRPr i="0" sz="2800" u="none" cap="none" strike="noStrike"/>
            </a:p>
          </p:txBody>
        </p:sp>
      </p:grpSp>
      <p:pic>
        <p:nvPicPr>
          <p:cNvPr id="105" name="Google Shape;105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849600">
            <a:off x="14694840" y="8615160"/>
            <a:ext cx="5738399" cy="5451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/>
          <p:cNvPicPr preferRelativeResize="0"/>
          <p:nvPr/>
        </p:nvPicPr>
        <p:blipFill rotWithShape="1">
          <a:blip r:embed="rId7">
            <a:alphaModFix/>
          </a:blip>
          <a:srcRect b="6062" l="11835" r="9733" t="6071"/>
          <a:stretch/>
        </p:blipFill>
        <p:spPr>
          <a:xfrm rot="273948">
            <a:off x="14483200" y="3526075"/>
            <a:ext cx="2194350" cy="245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14D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333600">
            <a:off x="260280" y="1581840"/>
            <a:ext cx="5598720" cy="67129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" name="Google Shape;112;p18"/>
          <p:cNvGrpSpPr/>
          <p:nvPr/>
        </p:nvGrpSpPr>
        <p:grpSpPr>
          <a:xfrm>
            <a:off x="6282720" y="464040"/>
            <a:ext cx="12240360" cy="11044440"/>
            <a:chOff x="6282720" y="464040"/>
            <a:chExt cx="12240360" cy="11044440"/>
          </a:xfrm>
        </p:grpSpPr>
        <p:sp>
          <p:nvSpPr>
            <p:cNvPr id="113" name="Google Shape;113;p18"/>
            <p:cNvSpPr txBox="1"/>
            <p:nvPr/>
          </p:nvSpPr>
          <p:spPr>
            <a:xfrm>
              <a:off x="6406560" y="2569320"/>
              <a:ext cx="11649960" cy="312084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7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sng" cap="none" strike="noStrike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Främsta uppgift:</a:t>
              </a:r>
              <a:endParaRPr b="0" i="0" sz="320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-239399" lvl="1" marL="47880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Char char="•"/>
              </a:pPr>
              <a:r>
                <a:rPr b="1" i="0" lang="en-US" sz="2800" u="none" cap="none" strike="noStrike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Är studenternas röst i frågor som gäller den fysiska och psykosociala arbetsmiljön på campus</a:t>
              </a:r>
              <a:endParaRPr b="0" i="0" sz="280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-239399" lvl="1" marL="47880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Char char="•"/>
              </a:pPr>
              <a:r>
                <a:rPr b="1" i="0" lang="en-US" sz="2800" u="none" cap="none" strike="noStrike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Svarar på frågor och finns här som stöd för studenterna </a:t>
              </a:r>
              <a:endParaRPr b="0" i="0" sz="280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-239399" lvl="1" marL="47880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Char char="•"/>
              </a:pPr>
              <a:r>
                <a:rPr b="1" i="0" lang="en-US" sz="2800" u="none" cap="none" strike="noStrike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AMO har tystnadsplikt</a:t>
              </a:r>
              <a:endParaRPr b="0" i="0" sz="280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8"/>
            <p:cNvSpPr txBox="1"/>
            <p:nvPr/>
          </p:nvSpPr>
          <p:spPr>
            <a:xfrm>
              <a:off x="6292440" y="464040"/>
              <a:ext cx="12230640" cy="6397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13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15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Arbetsmiljöombud (AMO)</a:t>
              </a:r>
              <a:endParaRPr b="0" i="0" sz="415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8"/>
            <p:cNvSpPr txBox="1"/>
            <p:nvPr/>
          </p:nvSpPr>
          <p:spPr>
            <a:xfrm>
              <a:off x="6495840" y="1118880"/>
              <a:ext cx="11779200" cy="11671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4102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6450" u="none" cap="none" strike="noStrike">
                  <a:solidFill>
                    <a:srgbClr val="FFDE59"/>
                  </a:solidFill>
                  <a:latin typeface="Poppins"/>
                  <a:ea typeface="Poppins"/>
                  <a:cs typeface="Poppins"/>
                  <a:sym typeface="Poppins"/>
                </a:rPr>
                <a:t>Selma Stenberg</a:t>
              </a:r>
              <a:endParaRPr b="0" i="0" sz="645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8"/>
            <p:cNvSpPr txBox="1"/>
            <p:nvPr/>
          </p:nvSpPr>
          <p:spPr>
            <a:xfrm>
              <a:off x="6282720" y="9473040"/>
              <a:ext cx="11649960" cy="4647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8"/>
            <p:cNvSpPr txBox="1"/>
            <p:nvPr/>
          </p:nvSpPr>
          <p:spPr>
            <a:xfrm>
              <a:off x="6284880" y="6034320"/>
              <a:ext cx="11779200" cy="37735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1843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sng" cap="none" strike="noStrike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Hur?</a:t>
              </a:r>
              <a:endParaRPr b="0" i="0" sz="320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-223560" lvl="1" marL="44712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Char char="•"/>
              </a:pPr>
              <a:r>
                <a:rPr b="1" i="0" lang="en-US" sz="2400" u="none" cap="none" strike="noStrike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Deltar på möten med övriga AMO:s på Campus Norrköping</a:t>
              </a:r>
              <a:endParaRPr b="0" i="0" sz="240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-223560" lvl="2" marL="90432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Char char="•"/>
              </a:pPr>
              <a:r>
                <a:rPr b="1" i="0" lang="en-US" sz="2400" u="none" cap="none" strike="noStrike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AMO-råd, möten med IKOS, SSG-möten</a:t>
              </a:r>
              <a:endParaRPr b="0" i="0" sz="240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-223560" lvl="2" marL="90432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Char char="•"/>
              </a:pPr>
              <a:r>
                <a:rPr b="1" i="0" lang="en-US" sz="2400" u="none" cap="none" strike="noStrike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Möten studiesocialt ansvariga där arbetsmiljön diskuteras</a:t>
              </a:r>
              <a:endParaRPr b="0" i="0" sz="240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-223560" lvl="2" marL="90432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Char char="•"/>
              </a:pPr>
              <a:r>
                <a:rPr b="1" i="0" lang="en-US" sz="2400" u="none" cap="none" strike="noStrike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Deltar i arbetet kring AMO-veckan samt under AMO-veckan</a:t>
              </a:r>
              <a:endParaRPr b="0" i="0" sz="240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-223560" lvl="1" marL="44712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Char char="•"/>
              </a:pPr>
              <a:r>
                <a:rPr b="1" i="0" lang="en-US" sz="2400" u="none" cap="none" strike="noStrike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Lyfter studenternas åsikter och synpunkter om arbetsmiljön i olika forum för att kunna förändra den till det bättre</a:t>
              </a:r>
              <a:endParaRPr b="0" i="0" sz="240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8"/>
            <p:cNvSpPr txBox="1"/>
            <p:nvPr/>
          </p:nvSpPr>
          <p:spPr>
            <a:xfrm>
              <a:off x="6282720" y="11043720"/>
              <a:ext cx="11649960" cy="4647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8"/>
            <p:cNvSpPr txBox="1"/>
            <p:nvPr/>
          </p:nvSpPr>
          <p:spPr>
            <a:xfrm>
              <a:off x="6284880" y="10372320"/>
              <a:ext cx="11779200" cy="5385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20" name="Google Shape;120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821000">
            <a:off x="-97560" y="-841320"/>
            <a:ext cx="4430160" cy="2791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035000">
            <a:off x="-424440" y="6356160"/>
            <a:ext cx="6229080" cy="59173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n bild som visar person, inomhus, kvinna, ung&#10;&#10;Beskrivning genererad med mycket hög exakthet" id="122" name="Google Shape;122;p18"/>
          <p:cNvPicPr preferRelativeResize="0"/>
          <p:nvPr/>
        </p:nvPicPr>
        <p:blipFill rotWithShape="1">
          <a:blip r:embed="rId6">
            <a:alphaModFix/>
          </a:blip>
          <a:srcRect b="13617" l="-1130" r="564" t="1702"/>
          <a:stretch/>
        </p:blipFill>
        <p:spPr>
          <a:xfrm rot="-360000">
            <a:off x="478440" y="1904760"/>
            <a:ext cx="5137200" cy="5756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14D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821000">
            <a:off x="-1117080" y="-1258200"/>
            <a:ext cx="4430160" cy="2791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20000">
            <a:off x="12277080" y="701280"/>
            <a:ext cx="5598720" cy="67129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9" name="Google Shape;129;p19"/>
          <p:cNvGrpSpPr/>
          <p:nvPr/>
        </p:nvGrpSpPr>
        <p:grpSpPr>
          <a:xfrm>
            <a:off x="767880" y="1317600"/>
            <a:ext cx="12240360" cy="11044440"/>
            <a:chOff x="767880" y="1317600"/>
            <a:chExt cx="12240360" cy="11044440"/>
          </a:xfrm>
        </p:grpSpPr>
        <p:sp>
          <p:nvSpPr>
            <p:cNvPr id="130" name="Google Shape;130;p19"/>
            <p:cNvSpPr txBox="1"/>
            <p:nvPr/>
          </p:nvSpPr>
          <p:spPr>
            <a:xfrm>
              <a:off x="892080" y="3422880"/>
              <a:ext cx="11649960" cy="30754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703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sng" cap="none" strike="noStrike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Främsta uppgift:</a:t>
              </a:r>
              <a:endParaRPr b="0" i="0" sz="320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-239399" lvl="1" marL="47880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Char char="•"/>
              </a:pPr>
              <a:r>
                <a:rPr b="1" i="0" lang="en-US" sz="2800" u="none" cap="none" strike="noStrike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Arbeta med arbetsmiljöfrågor tillsammans med Selma</a:t>
              </a:r>
              <a:endParaRPr b="0" i="0" sz="280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-239399" lvl="1" marL="47880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Char char="•"/>
              </a:pPr>
              <a:r>
                <a:rPr b="1" i="0" lang="en-US" sz="2800" u="none" cap="none" strike="noStrike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Stötta Selma I AMO-arbetet</a:t>
              </a:r>
              <a:endParaRPr b="0" i="0" sz="280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-239399" lvl="1" marL="47880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Char char="•"/>
              </a:pPr>
              <a:r>
                <a:rPr b="1" i="0" lang="en-US" sz="2800" u="none" cap="none" strike="noStrike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Vara studenternas röst I frågor som rör den fysiska och psykosociala arbetsmiljön</a:t>
              </a:r>
              <a:endParaRPr b="0" i="0" sz="280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9"/>
            <p:cNvSpPr txBox="1"/>
            <p:nvPr/>
          </p:nvSpPr>
          <p:spPr>
            <a:xfrm>
              <a:off x="777600" y="1317600"/>
              <a:ext cx="12230640" cy="6397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13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150" u="none" cap="none" strike="noStrike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Vice Arbetsmiljöombud (Vice AMO)</a:t>
              </a:r>
              <a:endParaRPr b="0" i="0" sz="415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9"/>
            <p:cNvSpPr txBox="1"/>
            <p:nvPr/>
          </p:nvSpPr>
          <p:spPr>
            <a:xfrm>
              <a:off x="981000" y="1972440"/>
              <a:ext cx="11779200" cy="11671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4102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6450" u="none" cap="none" strike="noStrike">
                  <a:solidFill>
                    <a:srgbClr val="EDED6B"/>
                  </a:solidFill>
                  <a:latin typeface="Poppins"/>
                  <a:ea typeface="Poppins"/>
                  <a:cs typeface="Poppins"/>
                  <a:sym typeface="Poppins"/>
                </a:rPr>
                <a:t>Emily Wootten</a:t>
              </a:r>
              <a:endParaRPr b="0" i="0" sz="645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9"/>
            <p:cNvSpPr txBox="1"/>
            <p:nvPr/>
          </p:nvSpPr>
          <p:spPr>
            <a:xfrm>
              <a:off x="767880" y="10326600"/>
              <a:ext cx="11649960" cy="4647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19"/>
            <p:cNvSpPr txBox="1"/>
            <p:nvPr/>
          </p:nvSpPr>
          <p:spPr>
            <a:xfrm>
              <a:off x="770040" y="6841440"/>
              <a:ext cx="11779200" cy="32248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1843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sng" cap="none" strike="noStrike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Hur?</a:t>
              </a:r>
              <a:endParaRPr b="0" i="0" sz="320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-239400" lvl="1" marL="47880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Char char="•"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Ta emot ärenden och svara på frågor från studenter tillsammans med Selma</a:t>
              </a:r>
              <a:endParaRPr b="0" i="0" sz="240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-239400" lvl="1" marL="47880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Char char="•"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Delta på AMO-råd, SSG-möten, AMO-veckan, möten med IKOS</a:t>
              </a:r>
              <a:endParaRPr b="0" i="0" sz="240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-239400" lvl="1" marL="47880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Char char="•"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Lyfta studenters åsikter, synpunkter och feedback för att förbättra arbetsmiljön och göra den till det bättre. AMO har tystnadsplikt</a:t>
              </a:r>
              <a:endParaRPr b="0" i="0" sz="2400" u="none" cap="none" strike="noStrike">
                <a:latin typeface="Arial"/>
                <a:ea typeface="Arial"/>
                <a:cs typeface="Arial"/>
                <a:sym typeface="Arial"/>
              </a:endParaRPr>
            </a:p>
            <a:p>
              <a:pPr indent="-223560" lvl="1" marL="44712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Char char="•"/>
              </a:pPr>
              <a:r>
                <a:rPr b="1" i="0" lang="en-US" sz="2400" u="none" cap="none" strike="noStrike">
                  <a:solidFill>
                    <a:srgbClr val="000000"/>
                  </a:solidFill>
                  <a:latin typeface="Arimo"/>
                  <a:ea typeface="Arimo"/>
                  <a:cs typeface="Arimo"/>
                  <a:sym typeface="Arimo"/>
                </a:rPr>
                <a:t> </a:t>
              </a:r>
              <a:endParaRPr b="0" i="0" sz="240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19"/>
            <p:cNvSpPr txBox="1"/>
            <p:nvPr/>
          </p:nvSpPr>
          <p:spPr>
            <a:xfrm>
              <a:off x="767880" y="11897280"/>
              <a:ext cx="11649960" cy="4647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9"/>
            <p:cNvSpPr txBox="1"/>
            <p:nvPr/>
          </p:nvSpPr>
          <p:spPr>
            <a:xfrm>
              <a:off x="770040" y="11225880"/>
              <a:ext cx="11779200" cy="5385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En bild som visar skärm, dator, kvinna, TV&#10;&#10;Beskrivning genererad med mycket hög exakthet" id="137" name="Google Shape;137;p19"/>
          <p:cNvPicPr preferRelativeResize="0"/>
          <p:nvPr/>
        </p:nvPicPr>
        <p:blipFill rotWithShape="1">
          <a:blip r:embed="rId5">
            <a:alphaModFix/>
          </a:blip>
          <a:srcRect b="18524" l="-1293" r="2153" t="37052"/>
          <a:stretch/>
        </p:blipFill>
        <p:spPr>
          <a:xfrm rot="120000">
            <a:off x="12459600" y="1066320"/>
            <a:ext cx="5223960" cy="5110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0035000">
            <a:off x="12425039" y="6340680"/>
            <a:ext cx="6229080" cy="5917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900000">
            <a:off x="-353880" y="-231480"/>
            <a:ext cx="7018200" cy="537516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0"/>
          <p:cNvSpPr txBox="1"/>
          <p:nvPr/>
        </p:nvSpPr>
        <p:spPr>
          <a:xfrm>
            <a:off x="7301880" y="3364200"/>
            <a:ext cx="11559600" cy="4614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19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sng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Främsta uppgift:</a:t>
            </a:r>
            <a:endParaRPr b="0" i="0" sz="32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67480" lvl="1" marL="535320" marR="0" rtl="0" algn="l">
              <a:lnSpc>
                <a:spcPct val="14190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Sköta kommunikationen och marknadsföring av Socionomsektionens och andra föreningars event </a:t>
            </a:r>
            <a:endParaRPr b="0" i="0" sz="32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67480" lvl="1" marL="535320" marR="0" rtl="0" algn="l">
              <a:lnSpc>
                <a:spcPct val="14190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Är Styrelsens ansikte utåt på sociala medier.</a:t>
            </a:r>
            <a:endParaRPr b="0" i="0" sz="32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19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sng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Hur?</a:t>
            </a:r>
            <a:endParaRPr b="0" i="0" sz="32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67480" lvl="1" marL="535320" marR="0" rtl="0" algn="l">
              <a:lnSpc>
                <a:spcPct val="14190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Göra inlägg på Facebook &amp; Instagram, svara på mail, meddelande på Messenger</a:t>
            </a:r>
            <a:endParaRPr b="0" i="0" sz="32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67480" lvl="1" marL="535320" marR="0" rtl="0" algn="l">
              <a:lnSpc>
                <a:spcPct val="14190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Väldigt kreativ och rolig post!!</a:t>
            </a:r>
            <a:endParaRPr b="0" i="0" sz="32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5" name="Google Shape;145;p20"/>
          <p:cNvGrpSpPr/>
          <p:nvPr/>
        </p:nvGrpSpPr>
        <p:grpSpPr>
          <a:xfrm>
            <a:off x="8991000" y="808920"/>
            <a:ext cx="9256320" cy="1941840"/>
            <a:chOff x="8991000" y="808920"/>
            <a:chExt cx="9256320" cy="1941840"/>
          </a:xfrm>
        </p:grpSpPr>
        <p:sp>
          <p:nvSpPr>
            <p:cNvPr id="146" name="Google Shape;146;p20"/>
            <p:cNvSpPr txBox="1"/>
            <p:nvPr/>
          </p:nvSpPr>
          <p:spPr>
            <a:xfrm>
              <a:off x="8991000" y="1924560"/>
              <a:ext cx="6926040" cy="82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2149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5350" u="none" cap="none" strike="noStrike">
                  <a:solidFill>
                    <a:srgbClr val="FF914D"/>
                  </a:solidFill>
                  <a:latin typeface="Poppins"/>
                  <a:ea typeface="Poppins"/>
                  <a:cs typeface="Poppins"/>
                  <a:sym typeface="Poppins"/>
                </a:rPr>
                <a:t>Emily Wootten</a:t>
              </a:r>
              <a:endParaRPr b="0" i="0" sz="535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0"/>
            <p:cNvSpPr txBox="1"/>
            <p:nvPr/>
          </p:nvSpPr>
          <p:spPr>
            <a:xfrm>
              <a:off x="9291960" y="808920"/>
              <a:ext cx="8955360" cy="6796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1993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460" u="none" cap="none" strike="noStrike">
                  <a:solidFill>
                    <a:srgbClr val="FF914D"/>
                  </a:solidFill>
                  <a:latin typeface="Poppins"/>
                  <a:ea typeface="Poppins"/>
                  <a:cs typeface="Poppins"/>
                  <a:sym typeface="Poppins"/>
                </a:rPr>
                <a:t>Info&amp;PR-ansvarig</a:t>
              </a:r>
              <a:endParaRPr b="0" i="0" sz="4460" u="none" cap="none" strike="noStrike"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8" name="Google Shape;148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020000">
            <a:off x="12038400" y="7994880"/>
            <a:ext cx="6741000" cy="27637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n bild som visar skärm, dator, elektronik, skrivbord&#10;&#10;Beskrivning genererad med mycket hög exakthet" id="149" name="Google Shape;149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45800">
            <a:off x="763560" y="1482120"/>
            <a:ext cx="5716800" cy="7971120"/>
          </a:xfrm>
          <a:prstGeom prst="rect">
            <a:avLst/>
          </a:prstGeom>
          <a:noFill/>
          <a:ln cap="flat" cmpd="sng" w="9525">
            <a:solidFill>
              <a:srgbClr val="4F81BD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En bild som visar person, framsida, kvinna, tittar&#10;&#10;Beskrivning genererad med mycket hög exakthet" id="150" name="Google Shape;150;p20"/>
          <p:cNvPicPr preferRelativeResize="0"/>
          <p:nvPr/>
        </p:nvPicPr>
        <p:blipFill rotWithShape="1">
          <a:blip r:embed="rId6">
            <a:alphaModFix/>
          </a:blip>
          <a:srcRect b="6139" l="10517" r="230" t="0"/>
          <a:stretch/>
        </p:blipFill>
        <p:spPr>
          <a:xfrm>
            <a:off x="946080" y="2016000"/>
            <a:ext cx="5481720" cy="6815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274200">
            <a:off x="9354960" y="-1046880"/>
            <a:ext cx="5738400" cy="545148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1"/>
          <p:cNvSpPr txBox="1"/>
          <p:nvPr/>
        </p:nvSpPr>
        <p:spPr>
          <a:xfrm>
            <a:off x="401400" y="682920"/>
            <a:ext cx="10540440" cy="80744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46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F79646"/>
                </a:solidFill>
                <a:latin typeface="Arial Black"/>
                <a:ea typeface="Arial Black"/>
                <a:cs typeface="Arial Black"/>
                <a:sym typeface="Arial Black"/>
              </a:rPr>
              <a:t>Aktivitetsansvarig</a:t>
            </a:r>
            <a:endParaRPr b="0" i="0" sz="4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46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756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6000" u="none" cap="none" strike="noStrike">
                <a:solidFill>
                  <a:srgbClr val="F79646"/>
                </a:solidFill>
                <a:latin typeface="Arial Black"/>
                <a:ea typeface="Arial Black"/>
                <a:cs typeface="Arial Black"/>
                <a:sym typeface="Arial Black"/>
              </a:rPr>
              <a:t>Emily Wootten</a:t>
            </a:r>
            <a:endParaRPr b="0" i="0" sz="6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756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60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19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sng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Främsta uppgift:</a:t>
            </a:r>
            <a:endParaRPr b="0" i="0" sz="32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67480" lvl="1" marL="535320" marR="0" rtl="0" algn="l">
              <a:lnSpc>
                <a:spcPct val="14190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Ansvara över att Styrelsen har roliga aktiviteter att bjuda våra medlemmar på</a:t>
            </a:r>
            <a:endParaRPr b="0" i="0" sz="32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67480" lvl="1" marL="535320" marR="0" rtl="0" algn="l">
              <a:lnSpc>
                <a:spcPct val="14190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0" i="0" lang="en-US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Starta igång studiesociala evenemang/projekt</a:t>
            </a:r>
            <a:endParaRPr b="0" i="0" sz="32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19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sng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Hur?</a:t>
            </a:r>
            <a:endParaRPr b="0" i="0" sz="32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67480" lvl="1" marL="535320" marR="0" rtl="0" algn="l">
              <a:lnSpc>
                <a:spcPct val="14190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Starta projektgrupper, samarbeta med resten av styrelsen</a:t>
            </a:r>
            <a:endParaRPr b="0" i="0" sz="32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67480" lvl="1" marL="535320" marR="0" rtl="0" algn="l">
              <a:lnSpc>
                <a:spcPct val="14190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</a:pPr>
            <a:r>
              <a:rPr b="1" i="0" lang="en-US" sz="32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Ex: terminöverskridande aktiviteter, workshops, bjuda in föreläsare, planera inför Prideparaden, bjuda på kaffe/fika</a:t>
            </a:r>
            <a:endParaRPr b="0" i="0" sz="32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n bild som visar skärm, elektronik, dator, visa&#10;&#10;Beskrivning genererad med mycket hög exakthet" id="157" name="Google Shape;157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300000">
            <a:off x="12187080" y="739800"/>
            <a:ext cx="5120280" cy="8058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n bild som visar katt, inomhus, person, tittar&#10;&#10;Beskrivning genererad med mycket hög exakthet" id="158" name="Google Shape;158;p21"/>
          <p:cNvPicPr preferRelativeResize="0"/>
          <p:nvPr/>
        </p:nvPicPr>
        <p:blipFill rotWithShape="1">
          <a:blip r:embed="rId5">
            <a:alphaModFix/>
          </a:blip>
          <a:srcRect b="11581" l="538" r="-821" t="9160"/>
          <a:stretch/>
        </p:blipFill>
        <p:spPr>
          <a:xfrm rot="-120000">
            <a:off x="12223080" y="1281600"/>
            <a:ext cx="5048640" cy="65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978600">
            <a:off x="11225160" y="7602480"/>
            <a:ext cx="8145360" cy="2623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"/>
          <p:cNvSpPr txBox="1"/>
          <p:nvPr/>
        </p:nvSpPr>
        <p:spPr>
          <a:xfrm>
            <a:off x="610200" y="3581280"/>
            <a:ext cx="10514880" cy="46270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846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sng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Främsta uppgift:</a:t>
            </a:r>
            <a:endParaRPr b="0" i="0" sz="32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Vara en länk mellan studenter och de internationellt ansvariga på socionomprogrammet. I samarbete med ledningen anordna World Social Work Day. </a:t>
            </a:r>
            <a:endParaRPr b="0" i="0" sz="2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en-US" sz="1800" u="none" cap="none" strike="noStrike"/>
            </a:br>
            <a:r>
              <a:rPr b="1" i="0" lang="en-US" sz="3200" u="sng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Hur?</a:t>
            </a:r>
            <a:endParaRPr b="0" i="0" sz="32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Sprida information om möjligheter till internationellt utbyte.</a:t>
            </a:r>
            <a:endParaRPr b="0" i="0" sz="2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-285840" lvl="0" marL="2858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Char char="•"/>
            </a:pPr>
            <a:r>
              <a:rPr b="1" i="0" lang="en-US" sz="2800" u="none" cap="none" strike="noStrike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Stötta studenter som ska åka utomlands. </a:t>
            </a:r>
            <a:endParaRPr b="0" i="0" sz="2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en-US" sz="1800" u="none" cap="none" strike="noStrike"/>
            </a:br>
            <a:endParaRPr b="0" i="0" sz="28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2"/>
          <p:cNvSpPr txBox="1"/>
          <p:nvPr/>
        </p:nvSpPr>
        <p:spPr>
          <a:xfrm>
            <a:off x="6707160" y="2394720"/>
            <a:ext cx="9187200" cy="50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2"/>
          <p:cNvSpPr txBox="1"/>
          <p:nvPr/>
        </p:nvSpPr>
        <p:spPr>
          <a:xfrm>
            <a:off x="190440" y="1012320"/>
            <a:ext cx="11094480" cy="1794600"/>
          </a:xfrm>
          <a:prstGeom prst="rect">
            <a:avLst/>
          </a:prstGeom>
          <a:noFill/>
          <a:ln>
            <a:noFill/>
          </a:ln>
        </p:spPr>
        <p:txBody>
          <a:bodyPr anchorCtr="1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46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Internationaliseringsansvarig</a:t>
            </a:r>
            <a:endParaRPr b="0" i="0" sz="4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46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756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6000" u="none" cap="none" strike="noStrike">
                <a:solidFill>
                  <a:srgbClr val="F79646"/>
                </a:solidFill>
                <a:latin typeface="Arial Black"/>
                <a:ea typeface="Arial Black"/>
                <a:cs typeface="Arial Black"/>
                <a:sym typeface="Arial Black"/>
              </a:rPr>
              <a:t>Linnea Strömberg</a:t>
            </a:r>
            <a:endParaRPr b="0" i="0" sz="6000" u="none" cap="none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687200">
            <a:off x="742680" y="7649280"/>
            <a:ext cx="4847040" cy="4604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2"/>
          <p:cNvPicPr preferRelativeResize="0"/>
          <p:nvPr/>
        </p:nvPicPr>
        <p:blipFill rotWithShape="1">
          <a:blip r:embed="rId4">
            <a:alphaModFix/>
          </a:blip>
          <a:srcRect b="0" l="3329" r="3329" t="0"/>
          <a:stretch/>
        </p:blipFill>
        <p:spPr>
          <a:xfrm rot="-225000">
            <a:off x="12394800" y="-470520"/>
            <a:ext cx="4934880" cy="11369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865800">
            <a:off x="12714120" y="-128160"/>
            <a:ext cx="6741000" cy="2271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306600">
            <a:off x="11798640" y="2633760"/>
            <a:ext cx="5997240" cy="701676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2"/>
          <p:cNvSpPr txBox="1"/>
          <p:nvPr/>
        </p:nvSpPr>
        <p:spPr>
          <a:xfrm>
            <a:off x="6549840" y="4022280"/>
            <a:ext cx="9187200" cy="5000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2" name="Google Shape;172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345600">
            <a:off x="11998440" y="3177720"/>
            <a:ext cx="5597640" cy="557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